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17"/>
  </p:notesMasterIdLst>
  <p:sldIdLst>
    <p:sldId id="256" r:id="rId2"/>
    <p:sldId id="258" r:id="rId3"/>
    <p:sldId id="261" r:id="rId4"/>
    <p:sldId id="263" r:id="rId5"/>
    <p:sldId id="267" r:id="rId6"/>
    <p:sldId id="260" r:id="rId7"/>
    <p:sldId id="264" r:id="rId8"/>
    <p:sldId id="265" r:id="rId9"/>
    <p:sldId id="259" r:id="rId10"/>
    <p:sldId id="262" r:id="rId11"/>
    <p:sldId id="266" r:id="rId12"/>
    <p:sldId id="268" r:id="rId13"/>
    <p:sldId id="270" r:id="rId14"/>
    <p:sldId id="271" r:id="rId15"/>
    <p:sldId id="269" r:id="rId16"/>
  </p:sldIdLst>
  <p:sldSz cx="9144000" cy="6858000" type="screen4x3"/>
  <p:notesSz cx="6669088"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347" autoAdjust="0"/>
    <p:restoredTop sz="78524" autoAdjust="0"/>
  </p:normalViewPr>
  <p:slideViewPr>
    <p:cSldViewPr>
      <p:cViewPr>
        <p:scale>
          <a:sx n="90" d="100"/>
          <a:sy n="90" d="100"/>
        </p:scale>
        <p:origin x="-72" y="14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48"/>
    </mc:Choice>
    <mc:Fallback>
      <c:style val="48"/>
    </mc:Fallback>
  </mc:AlternateContent>
  <c:chart>
    <c:autoTitleDeleted val="0"/>
    <c:plotArea>
      <c:layout>
        <c:manualLayout>
          <c:layoutTarget val="inner"/>
          <c:xMode val="edge"/>
          <c:yMode val="edge"/>
          <c:x val="0.10947514187386524"/>
          <c:y val="6.1110683389792544E-2"/>
          <c:w val="0.7023946172438571"/>
          <c:h val="0.39166217559282174"/>
        </c:manualLayout>
      </c:layout>
      <c:barChart>
        <c:barDir val="col"/>
        <c:grouping val="stacked"/>
        <c:varyColors val="0"/>
        <c:ser>
          <c:idx val="0"/>
          <c:order val="0"/>
          <c:tx>
            <c:strRef>
              <c:f>Sheet1!$G$2</c:f>
              <c:strCache>
                <c:ptCount val="1"/>
                <c:pt idx="0">
                  <c:v>Male</c:v>
                </c:pt>
              </c:strCache>
            </c:strRef>
          </c:tx>
          <c:spPr>
            <a:solidFill>
              <a:srgbClr val="0070C0"/>
            </a:solidFill>
          </c:spPr>
          <c:invertIfNegative val="0"/>
          <c:cat>
            <c:multiLvlStrRef>
              <c:f>Sheet1!$B$3:$F$12</c:f>
              <c:multiLvlStrCache>
                <c:ptCount val="10"/>
                <c:lvl>
                  <c:pt idx="0">
                    <c:v>Sport</c:v>
                  </c:pt>
                  <c:pt idx="1">
                    <c:v>Adventure</c:v>
                  </c:pt>
                  <c:pt idx="2">
                    <c:v>Action</c:v>
                  </c:pt>
                  <c:pt idx="3">
                    <c:v>Simulation</c:v>
                  </c:pt>
                  <c:pt idx="4">
                    <c:v>Strategy</c:v>
                  </c:pt>
                  <c:pt idx="5">
                    <c:v>Puzzle</c:v>
                  </c:pt>
                  <c:pt idx="6">
                    <c:v>Role play</c:v>
                  </c:pt>
                  <c:pt idx="7">
                    <c:v>Management</c:v>
                  </c:pt>
                  <c:pt idx="8">
                    <c:v>Educational</c:v>
                  </c:pt>
                  <c:pt idx="9">
                    <c:v>Adver-game  </c:v>
                  </c:pt>
                </c:lvl>
                <c:lvl>
                  <c:pt idx="0">
                    <c:v>What is your favourite genre of game?</c:v>
                  </c:pt>
                </c:lvl>
              </c:multiLvlStrCache>
            </c:multiLvlStrRef>
          </c:cat>
          <c:val>
            <c:numRef>
              <c:f>Sheet1!$G$3:$G$12</c:f>
              <c:numCache>
                <c:formatCode>General</c:formatCode>
                <c:ptCount val="10"/>
                <c:pt idx="0">
                  <c:v>6</c:v>
                </c:pt>
                <c:pt idx="1">
                  <c:v>7</c:v>
                </c:pt>
                <c:pt idx="2">
                  <c:v>8</c:v>
                </c:pt>
                <c:pt idx="3">
                  <c:v>3</c:v>
                </c:pt>
                <c:pt idx="4">
                  <c:v>2</c:v>
                </c:pt>
                <c:pt idx="5">
                  <c:v>5</c:v>
                </c:pt>
                <c:pt idx="6">
                  <c:v>8</c:v>
                </c:pt>
                <c:pt idx="7">
                  <c:v>3</c:v>
                </c:pt>
                <c:pt idx="8">
                  <c:v>4</c:v>
                </c:pt>
                <c:pt idx="9">
                  <c:v>2</c:v>
                </c:pt>
              </c:numCache>
            </c:numRef>
          </c:val>
        </c:ser>
        <c:ser>
          <c:idx val="1"/>
          <c:order val="1"/>
          <c:tx>
            <c:strRef>
              <c:f>Sheet1!$H$2</c:f>
              <c:strCache>
                <c:ptCount val="1"/>
                <c:pt idx="0">
                  <c:v>Female</c:v>
                </c:pt>
              </c:strCache>
            </c:strRef>
          </c:tx>
          <c:spPr>
            <a:solidFill>
              <a:srgbClr val="FF0000"/>
            </a:solidFill>
          </c:spPr>
          <c:invertIfNegative val="0"/>
          <c:cat>
            <c:multiLvlStrRef>
              <c:f>Sheet1!$B$3:$F$12</c:f>
              <c:multiLvlStrCache>
                <c:ptCount val="10"/>
                <c:lvl>
                  <c:pt idx="0">
                    <c:v>Sport</c:v>
                  </c:pt>
                  <c:pt idx="1">
                    <c:v>Adventure</c:v>
                  </c:pt>
                  <c:pt idx="2">
                    <c:v>Action</c:v>
                  </c:pt>
                  <c:pt idx="3">
                    <c:v>Simulation</c:v>
                  </c:pt>
                  <c:pt idx="4">
                    <c:v>Strategy</c:v>
                  </c:pt>
                  <c:pt idx="5">
                    <c:v>Puzzle</c:v>
                  </c:pt>
                  <c:pt idx="6">
                    <c:v>Role play</c:v>
                  </c:pt>
                  <c:pt idx="7">
                    <c:v>Management</c:v>
                  </c:pt>
                  <c:pt idx="8">
                    <c:v>Educational</c:v>
                  </c:pt>
                  <c:pt idx="9">
                    <c:v>Adver-game  </c:v>
                  </c:pt>
                </c:lvl>
                <c:lvl>
                  <c:pt idx="0">
                    <c:v>What is your favourite genre of game?</c:v>
                  </c:pt>
                </c:lvl>
              </c:multiLvlStrCache>
            </c:multiLvlStrRef>
          </c:cat>
          <c:val>
            <c:numRef>
              <c:f>Sheet1!$H$3:$H$12</c:f>
              <c:numCache>
                <c:formatCode>General</c:formatCode>
                <c:ptCount val="10"/>
                <c:pt idx="0">
                  <c:v>3</c:v>
                </c:pt>
                <c:pt idx="1">
                  <c:v>5</c:v>
                </c:pt>
                <c:pt idx="2">
                  <c:v>6</c:v>
                </c:pt>
                <c:pt idx="3">
                  <c:v>5</c:v>
                </c:pt>
                <c:pt idx="4">
                  <c:v>4</c:v>
                </c:pt>
                <c:pt idx="5">
                  <c:v>6</c:v>
                </c:pt>
                <c:pt idx="6">
                  <c:v>7</c:v>
                </c:pt>
                <c:pt idx="7">
                  <c:v>2</c:v>
                </c:pt>
                <c:pt idx="8">
                  <c:v>3</c:v>
                </c:pt>
                <c:pt idx="9">
                  <c:v>2</c:v>
                </c:pt>
              </c:numCache>
            </c:numRef>
          </c:val>
        </c:ser>
        <c:dLbls>
          <c:showLegendKey val="0"/>
          <c:showVal val="0"/>
          <c:showCatName val="0"/>
          <c:showSerName val="0"/>
          <c:showPercent val="0"/>
          <c:showBubbleSize val="0"/>
        </c:dLbls>
        <c:gapWidth val="150"/>
        <c:overlap val="100"/>
        <c:axId val="93370624"/>
        <c:axId val="94810112"/>
      </c:barChart>
      <c:catAx>
        <c:axId val="93370624"/>
        <c:scaling>
          <c:orientation val="minMax"/>
        </c:scaling>
        <c:delete val="0"/>
        <c:axPos val="b"/>
        <c:majorTickMark val="out"/>
        <c:minorTickMark val="none"/>
        <c:tickLblPos val="nextTo"/>
        <c:crossAx val="94810112"/>
        <c:crosses val="autoZero"/>
        <c:auto val="1"/>
        <c:lblAlgn val="ctr"/>
        <c:lblOffset val="100"/>
        <c:noMultiLvlLbl val="0"/>
      </c:catAx>
      <c:valAx>
        <c:axId val="94810112"/>
        <c:scaling>
          <c:orientation val="minMax"/>
        </c:scaling>
        <c:delete val="0"/>
        <c:axPos val="l"/>
        <c:majorGridlines/>
        <c:numFmt formatCode="General" sourceLinked="1"/>
        <c:majorTickMark val="out"/>
        <c:minorTickMark val="none"/>
        <c:tickLblPos val="nextTo"/>
        <c:crossAx val="93370624"/>
        <c:crosses val="autoZero"/>
        <c:crossBetween val="between"/>
      </c:valAx>
      <c:spPr>
        <a:solidFill>
          <a:srgbClr val="FFC000"/>
        </a:solidFill>
      </c:spPr>
    </c:plotArea>
    <c:legend>
      <c:legendPos val="r"/>
      <c:layout/>
      <c:overlay val="0"/>
    </c:legend>
    <c:plotVisOnly val="1"/>
    <c:dispBlanksAs val="gap"/>
    <c:showDLblsOverMax val="0"/>
  </c:chart>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411"/>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777607" y="0"/>
            <a:ext cx="2889938" cy="496411"/>
          </a:xfrm>
          <a:prstGeom prst="rect">
            <a:avLst/>
          </a:prstGeom>
        </p:spPr>
        <p:txBody>
          <a:bodyPr vert="horz" lIns="91440" tIns="45720" rIns="91440" bIns="45720" rtlCol="0"/>
          <a:lstStyle>
            <a:lvl1pPr algn="r">
              <a:defRPr sz="1200"/>
            </a:lvl1pPr>
          </a:lstStyle>
          <a:p>
            <a:fld id="{96975BAA-CD15-4395-B772-0B0AC29FAF4B}" type="datetimeFigureOut">
              <a:rPr lang="en-US" smtClean="0"/>
              <a:pPr/>
              <a:t>11/21/2012</a:t>
            </a:fld>
            <a:endParaRPr lang="en-GB"/>
          </a:p>
        </p:txBody>
      </p:sp>
      <p:sp>
        <p:nvSpPr>
          <p:cNvPr id="4" name="Slide Image Placeholder 3"/>
          <p:cNvSpPr>
            <a:spLocks noGrp="1" noRot="1" noChangeAspect="1"/>
          </p:cNvSpPr>
          <p:nvPr>
            <p:ph type="sldImg" idx="2"/>
          </p:nvPr>
        </p:nvSpPr>
        <p:spPr>
          <a:xfrm>
            <a:off x="854075" y="744538"/>
            <a:ext cx="4960938"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66909" y="4715907"/>
            <a:ext cx="5335270" cy="446770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30091"/>
            <a:ext cx="2889938" cy="496411"/>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777607" y="9430091"/>
            <a:ext cx="2889938" cy="496411"/>
          </a:xfrm>
          <a:prstGeom prst="rect">
            <a:avLst/>
          </a:prstGeom>
        </p:spPr>
        <p:txBody>
          <a:bodyPr vert="horz" lIns="91440" tIns="45720" rIns="91440" bIns="45720" rtlCol="0" anchor="b"/>
          <a:lstStyle>
            <a:lvl1pPr algn="r">
              <a:defRPr sz="1200"/>
            </a:lvl1pPr>
          </a:lstStyle>
          <a:p>
            <a:fld id="{8258DC96-545F-4D4F-8E0A-40C8F532FCD9}" type="slidenum">
              <a:rPr lang="en-GB" smtClean="0"/>
              <a:pPr/>
              <a:t>‹#›</a:t>
            </a:fld>
            <a:endParaRPr lang="en-GB"/>
          </a:p>
        </p:txBody>
      </p:sp>
    </p:spTree>
    <p:extLst>
      <p:ext uri="{BB962C8B-B14F-4D97-AF65-F5344CB8AC3E}">
        <p14:creationId xmlns:p14="http://schemas.microsoft.com/office/powerpoint/2010/main" val="6439695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b="1" baseline="0" dirty="0" smtClean="0"/>
              <a:t>Welcome to my presentation.</a:t>
            </a:r>
          </a:p>
        </p:txBody>
      </p:sp>
      <p:sp>
        <p:nvSpPr>
          <p:cNvPr id="4" name="Slide Number Placeholder 3"/>
          <p:cNvSpPr>
            <a:spLocks noGrp="1"/>
          </p:cNvSpPr>
          <p:nvPr>
            <p:ph type="sldNum" sz="quarter" idx="10"/>
          </p:nvPr>
        </p:nvSpPr>
        <p:spPr/>
        <p:txBody>
          <a:bodyPr/>
          <a:lstStyle/>
          <a:p>
            <a:fld id="{8258DC96-545F-4D4F-8E0A-40C8F532FCD9}" type="slidenum">
              <a:rPr lang="en-GB" smtClean="0"/>
              <a:pPr/>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b="1" dirty="0" smtClean="0"/>
              <a:t>Here is another</a:t>
            </a:r>
            <a:r>
              <a:rPr lang="en-GB" sz="1400" b="1" baseline="0" dirty="0" smtClean="0"/>
              <a:t> </a:t>
            </a:r>
            <a:r>
              <a:rPr lang="en-GB" sz="1400" b="1" dirty="0" smtClean="0"/>
              <a:t>two</a:t>
            </a:r>
            <a:r>
              <a:rPr lang="en-GB" sz="1400" b="1" baseline="0" dirty="0" smtClean="0"/>
              <a:t> pieces of concept art I created to show the male and female characters, the player will be able to pick one of these but not be able to change the look. </a:t>
            </a:r>
            <a:endParaRPr lang="en-GB" sz="1400" b="1" dirty="0"/>
          </a:p>
        </p:txBody>
      </p:sp>
      <p:sp>
        <p:nvSpPr>
          <p:cNvPr id="4" name="Slide Number Placeholder 3"/>
          <p:cNvSpPr>
            <a:spLocks noGrp="1"/>
          </p:cNvSpPr>
          <p:nvPr>
            <p:ph type="sldNum" sz="quarter" idx="10"/>
          </p:nvPr>
        </p:nvSpPr>
        <p:spPr/>
        <p:txBody>
          <a:bodyPr/>
          <a:lstStyle/>
          <a:p>
            <a:fld id="{8258DC96-545F-4D4F-8E0A-40C8F532FCD9}" type="slidenum">
              <a:rPr lang="en-GB" smtClean="0"/>
              <a:pPr/>
              <a:t>10</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b="1" dirty="0" smtClean="0"/>
              <a:t>The</a:t>
            </a:r>
            <a:r>
              <a:rPr lang="en-GB" sz="1400" b="1" baseline="0" dirty="0" smtClean="0"/>
              <a:t> game will have simple controls for easy use, it will involve being adventurous and finding new things even secret challenges, all challenges when won will give you rewards of some sort and getting you a better overall score when you finish the game. </a:t>
            </a:r>
            <a:endParaRPr lang="en-GB" sz="1400" b="1" dirty="0"/>
          </a:p>
        </p:txBody>
      </p:sp>
      <p:sp>
        <p:nvSpPr>
          <p:cNvPr id="4" name="Slide Number Placeholder 3"/>
          <p:cNvSpPr>
            <a:spLocks noGrp="1"/>
          </p:cNvSpPr>
          <p:nvPr>
            <p:ph type="sldNum" sz="quarter" idx="10"/>
          </p:nvPr>
        </p:nvSpPr>
        <p:spPr/>
        <p:txBody>
          <a:bodyPr/>
          <a:lstStyle/>
          <a:p>
            <a:fld id="{8258DC96-545F-4D4F-8E0A-40C8F532FCD9}" type="slidenum">
              <a:rPr lang="en-GB" smtClean="0"/>
              <a:pPr/>
              <a:t>11</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b="1" dirty="0" smtClean="0"/>
              <a:t>my</a:t>
            </a:r>
            <a:r>
              <a:rPr lang="en-GB" sz="1400" b="1" baseline="0" dirty="0" smtClean="0"/>
              <a:t> game will be new to the market, it has a great fun narrative to it. Many people can enjoy this mixed genre game. Battling villains will not be boring but only fun. The graphics for the game will be like nothing seen before, there will be a mix of realism and fantasy throughout the game.</a:t>
            </a:r>
            <a:endParaRPr lang="en-GB" sz="1400" b="1" dirty="0"/>
          </a:p>
        </p:txBody>
      </p:sp>
      <p:sp>
        <p:nvSpPr>
          <p:cNvPr id="4" name="Slide Number Placeholder 3"/>
          <p:cNvSpPr>
            <a:spLocks noGrp="1"/>
          </p:cNvSpPr>
          <p:nvPr>
            <p:ph type="sldNum" sz="quarter" idx="10"/>
          </p:nvPr>
        </p:nvSpPr>
        <p:spPr/>
        <p:txBody>
          <a:bodyPr/>
          <a:lstStyle/>
          <a:p>
            <a:fld id="{8258DC96-545F-4D4F-8E0A-40C8F532FCD9}" type="slidenum">
              <a:rPr lang="en-GB" smtClean="0"/>
              <a:pPr/>
              <a:t>12</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b="1" dirty="0" smtClean="0"/>
              <a:t>The</a:t>
            </a:r>
            <a:r>
              <a:rPr lang="en-GB" sz="1400" b="1" baseline="0" dirty="0" smtClean="0"/>
              <a:t> finances – the money I can get from sponsors or investors will help pay towards every aspect of the game production. In my game I am willing to advertise for a sponsor or investor at the beginning or end of the game, this will provide good advertisement for the company. When the game hits the market a percentage of profits will go back to my sponsors or investors, this amount will need to be equally agreed on and a signed contract will bind this agreement.</a:t>
            </a:r>
            <a:endParaRPr lang="en-GB" sz="1400" b="1" dirty="0"/>
          </a:p>
        </p:txBody>
      </p:sp>
      <p:sp>
        <p:nvSpPr>
          <p:cNvPr id="4" name="Slide Number Placeholder 3"/>
          <p:cNvSpPr>
            <a:spLocks noGrp="1"/>
          </p:cNvSpPr>
          <p:nvPr>
            <p:ph type="sldNum" sz="quarter" idx="10"/>
          </p:nvPr>
        </p:nvSpPr>
        <p:spPr/>
        <p:txBody>
          <a:bodyPr/>
          <a:lstStyle/>
          <a:p>
            <a:fld id="{8258DC96-545F-4D4F-8E0A-40C8F532FCD9}" type="slidenum">
              <a:rPr lang="en-GB" smtClean="0"/>
              <a:pPr/>
              <a:t>13</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b="1" dirty="0" smtClean="0"/>
              <a:t>In the production stage</a:t>
            </a:r>
            <a:r>
              <a:rPr lang="en-GB" sz="1400" b="1" baseline="0" dirty="0" smtClean="0"/>
              <a:t> everything that is needed to produce the game will need to be checked if it works correctly, the location will need to have everything in it for the production on time to start producing. The location will need to be checked before the production starts to make sure it is safe and has nothing harmful like wires over the floor people can trip on, turned up carpet or flooring or an unstable building. For the production help will be required so crew members will need to be hired, with the best qualifications and knowledge of the equipment. The timescale for production will need to be estimated as best as possible and everyone should be aware of this time limit, if it is broken many problems can occur costing lost of money.</a:t>
            </a:r>
            <a:endParaRPr lang="en-GB" sz="1400" b="1" dirty="0"/>
          </a:p>
        </p:txBody>
      </p:sp>
      <p:sp>
        <p:nvSpPr>
          <p:cNvPr id="4" name="Slide Number Placeholder 3"/>
          <p:cNvSpPr>
            <a:spLocks noGrp="1"/>
          </p:cNvSpPr>
          <p:nvPr>
            <p:ph type="sldNum" sz="quarter" idx="10"/>
          </p:nvPr>
        </p:nvSpPr>
        <p:spPr/>
        <p:txBody>
          <a:bodyPr/>
          <a:lstStyle/>
          <a:p>
            <a:fld id="{8258DC96-545F-4D4F-8E0A-40C8F532FCD9}" type="slidenum">
              <a:rPr lang="en-GB" smtClean="0"/>
              <a:pPr/>
              <a:t>14</a:t>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b="1" dirty="0" smtClean="0"/>
              <a:t>Thank you for listening to</a:t>
            </a:r>
            <a:r>
              <a:rPr lang="en-GB" sz="1400" b="1" baseline="0" dirty="0" smtClean="0"/>
              <a:t> my presentation and I hope you can consider investing in the game.</a:t>
            </a:r>
            <a:endParaRPr lang="en-GB" sz="1400" b="1" dirty="0"/>
          </a:p>
        </p:txBody>
      </p:sp>
      <p:sp>
        <p:nvSpPr>
          <p:cNvPr id="4" name="Slide Number Placeholder 3"/>
          <p:cNvSpPr>
            <a:spLocks noGrp="1"/>
          </p:cNvSpPr>
          <p:nvPr>
            <p:ph type="sldNum" sz="quarter" idx="10"/>
          </p:nvPr>
        </p:nvSpPr>
        <p:spPr/>
        <p:txBody>
          <a:bodyPr/>
          <a:lstStyle/>
          <a:p>
            <a:fld id="{8258DC96-545F-4D4F-8E0A-40C8F532FCD9}" type="slidenum">
              <a:rPr lang="en-GB" smtClean="0"/>
              <a:pPr/>
              <a:t>15</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b="1" baseline="0" dirty="0" smtClean="0"/>
              <a:t>This game will offer great action scenes with a range of weapons, a chance to collect lots of money and have what you want. </a:t>
            </a:r>
            <a:endParaRPr lang="en-GB" sz="1400" b="1" dirty="0"/>
          </a:p>
        </p:txBody>
      </p:sp>
      <p:sp>
        <p:nvSpPr>
          <p:cNvPr id="4" name="Slide Number Placeholder 3"/>
          <p:cNvSpPr>
            <a:spLocks noGrp="1"/>
          </p:cNvSpPr>
          <p:nvPr>
            <p:ph type="sldNum" sz="quarter" idx="10"/>
          </p:nvPr>
        </p:nvSpPr>
        <p:spPr/>
        <p:txBody>
          <a:bodyPr/>
          <a:lstStyle/>
          <a:p>
            <a:fld id="{8258DC96-545F-4D4F-8E0A-40C8F532FCD9}" type="slidenum">
              <a:rPr lang="en-GB" smtClean="0"/>
              <a:pPr/>
              <a:t>2</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b="1" dirty="0" smtClean="0"/>
              <a:t>The 3</a:t>
            </a:r>
            <a:r>
              <a:rPr lang="en-GB" sz="1400" b="1" baseline="0" dirty="0" smtClean="0"/>
              <a:t> realms is an action, fantasy adventure mixed genre game. The game will require the player to travel through 3 worlds completing different challenges, battling villains and winning. The game narrative is basically the queen of 3 worlds has been kidnapped by a mystery man who is holding her hostage in the 3</a:t>
            </a:r>
            <a:r>
              <a:rPr lang="en-GB" sz="1400" b="1" baseline="30000" dirty="0" smtClean="0"/>
              <a:t>rd</a:t>
            </a:r>
            <a:r>
              <a:rPr lang="en-GB" sz="1400" b="1" baseline="0" dirty="0" smtClean="0"/>
              <a:t> world, it is the players job to rescue her and become a hero.</a:t>
            </a:r>
            <a:endParaRPr lang="en-GB" sz="1400" b="1" dirty="0"/>
          </a:p>
        </p:txBody>
      </p:sp>
      <p:sp>
        <p:nvSpPr>
          <p:cNvPr id="4" name="Slide Number Placeholder 3"/>
          <p:cNvSpPr>
            <a:spLocks noGrp="1"/>
          </p:cNvSpPr>
          <p:nvPr>
            <p:ph type="sldNum" sz="quarter" idx="10"/>
          </p:nvPr>
        </p:nvSpPr>
        <p:spPr/>
        <p:txBody>
          <a:bodyPr/>
          <a:lstStyle/>
          <a:p>
            <a:fld id="{8258DC96-545F-4D4F-8E0A-40C8F532FCD9}" type="slidenum">
              <a:rPr lang="en-GB" smtClean="0"/>
              <a:pPr/>
              <a:t>3</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b="1" dirty="0" smtClean="0"/>
              <a:t>In each challenge the</a:t>
            </a:r>
            <a:r>
              <a:rPr lang="en-GB" sz="1400" b="1" baseline="0" dirty="0" smtClean="0"/>
              <a:t> player will be given a battle to fight and win in order to continue further in to the game. The rewards won after a battle will be in the form of lives, weapons and coins.</a:t>
            </a:r>
            <a:endParaRPr lang="en-GB" sz="1400" b="1" dirty="0"/>
          </a:p>
        </p:txBody>
      </p:sp>
      <p:sp>
        <p:nvSpPr>
          <p:cNvPr id="4" name="Slide Number Placeholder 3"/>
          <p:cNvSpPr>
            <a:spLocks noGrp="1"/>
          </p:cNvSpPr>
          <p:nvPr>
            <p:ph type="sldNum" sz="quarter" idx="10"/>
          </p:nvPr>
        </p:nvSpPr>
        <p:spPr/>
        <p:txBody>
          <a:bodyPr/>
          <a:lstStyle/>
          <a:p>
            <a:fld id="{8258DC96-545F-4D4F-8E0A-40C8F532FCD9}" type="slidenum">
              <a:rPr lang="en-GB" smtClean="0"/>
              <a:pPr/>
              <a:t>4</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b="1" dirty="0" smtClean="0"/>
              <a:t>The plot:</a:t>
            </a:r>
            <a:r>
              <a:rPr lang="en-GB" sz="1400" b="1" baseline="0" dirty="0" smtClean="0"/>
              <a:t> the player must travel through 3 worlds following challenges set, to get to the end of the 3</a:t>
            </a:r>
            <a:r>
              <a:rPr lang="en-GB" sz="1400" b="1" baseline="30000" dirty="0" smtClean="0"/>
              <a:t>rd</a:t>
            </a:r>
            <a:r>
              <a:rPr lang="en-GB" sz="1400" b="1" baseline="0" dirty="0" smtClean="0"/>
              <a:t> world to free the queen who is being help hostage by a mystery man. Not shown in the main game but told on the cover is the reason this person has to save the queen, previously a competition was held over all 3 worlds to see who is the best person to protect the queen if needed, and the players character won this. </a:t>
            </a:r>
            <a:endParaRPr lang="en-GB" sz="1400" b="1" dirty="0"/>
          </a:p>
        </p:txBody>
      </p:sp>
      <p:sp>
        <p:nvSpPr>
          <p:cNvPr id="4" name="Slide Number Placeholder 3"/>
          <p:cNvSpPr>
            <a:spLocks noGrp="1"/>
          </p:cNvSpPr>
          <p:nvPr>
            <p:ph type="sldNum" sz="quarter" idx="10"/>
          </p:nvPr>
        </p:nvSpPr>
        <p:spPr/>
        <p:txBody>
          <a:bodyPr/>
          <a:lstStyle/>
          <a:p>
            <a:fld id="{8258DC96-545F-4D4F-8E0A-40C8F532FCD9}" type="slidenum">
              <a:rPr lang="en-GB" smtClean="0"/>
              <a:pPr/>
              <a:t>5</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b="1" dirty="0" smtClean="0"/>
              <a:t>Like other fighting games the point</a:t>
            </a:r>
            <a:r>
              <a:rPr lang="en-GB" sz="1400" b="1" baseline="0" dirty="0" smtClean="0"/>
              <a:t> of view will show the surroundings up until a certain point and will change as the character moves further on, the surroundings will be detailed castle ruins, dirt/rubble paths and old style log huts used as housing.  plus the players character is shown in front of them the view can be changed to just see the surroundings and not the character only through there eyes. At the beginning of the game the player can choose to play a male or female character it is there choice. </a:t>
            </a:r>
            <a:endParaRPr lang="en-GB" sz="1400" b="1" dirty="0"/>
          </a:p>
        </p:txBody>
      </p:sp>
      <p:sp>
        <p:nvSpPr>
          <p:cNvPr id="4" name="Slide Number Placeholder 3"/>
          <p:cNvSpPr>
            <a:spLocks noGrp="1"/>
          </p:cNvSpPr>
          <p:nvPr>
            <p:ph type="sldNum" sz="quarter" idx="10"/>
          </p:nvPr>
        </p:nvSpPr>
        <p:spPr/>
        <p:txBody>
          <a:bodyPr/>
          <a:lstStyle/>
          <a:p>
            <a:fld id="{8258DC96-545F-4D4F-8E0A-40C8F532FCD9}" type="slidenum">
              <a:rPr lang="en-GB" smtClean="0"/>
              <a:pPr/>
              <a:t>6</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b="1" dirty="0" smtClean="0"/>
              <a:t>The general features of the game will be 3D Graphics, cartoon art</a:t>
            </a:r>
            <a:r>
              <a:rPr lang="en-GB" sz="1400" b="1" baseline="0" dirty="0" smtClean="0"/>
              <a:t> and pre recorded music. There will be realistic game characters and surroundings both partly featuring some fantasy aspect, the game will be 3</a:t>
            </a:r>
            <a:r>
              <a:rPr lang="en-GB" sz="1400" b="1" baseline="30000" dirty="0" smtClean="0"/>
              <a:t>rd</a:t>
            </a:r>
            <a:r>
              <a:rPr lang="en-GB" sz="1400" b="1" baseline="0" dirty="0" smtClean="0"/>
              <a:t> person perspective with one main goal and all the battles must be won to go further on.</a:t>
            </a:r>
            <a:endParaRPr lang="en-GB" sz="1400" b="1" dirty="0"/>
          </a:p>
        </p:txBody>
      </p:sp>
      <p:sp>
        <p:nvSpPr>
          <p:cNvPr id="4" name="Slide Number Placeholder 3"/>
          <p:cNvSpPr>
            <a:spLocks noGrp="1"/>
          </p:cNvSpPr>
          <p:nvPr>
            <p:ph type="sldNum" sz="quarter" idx="10"/>
          </p:nvPr>
        </p:nvSpPr>
        <p:spPr/>
        <p:txBody>
          <a:bodyPr/>
          <a:lstStyle/>
          <a:p>
            <a:fld id="{8258DC96-545F-4D4F-8E0A-40C8F532FCD9}" type="slidenum">
              <a:rPr lang="en-GB" smtClean="0"/>
              <a:pPr/>
              <a:t>7</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dirty="0" smtClean="0"/>
              <a:t>My target</a:t>
            </a:r>
            <a:r>
              <a:rPr lang="en-GB" b="1" baseline="0" dirty="0" smtClean="0"/>
              <a:t> customer is people who enjoy playing action, fantasy adventure games and who like to try something new, the age range will be between around 12-18. in my market research I created a questionnaire to help me know more about what my target audience likes and wants, on here you can see a graph that shows what genres males and females prefer, </a:t>
            </a:r>
            <a:r>
              <a:rPr lang="en-GB" b="1" dirty="0" smtClean="0"/>
              <a:t>This provided me with audience demographics on males prefer action fantasy, adventure games more than females. This information will help me in the creating and making of the game as to know what people prefer.</a:t>
            </a:r>
          </a:p>
          <a:p>
            <a:endParaRPr lang="en-GB" dirty="0"/>
          </a:p>
        </p:txBody>
      </p:sp>
      <p:sp>
        <p:nvSpPr>
          <p:cNvPr id="4" name="Slide Number Placeholder 3"/>
          <p:cNvSpPr>
            <a:spLocks noGrp="1"/>
          </p:cNvSpPr>
          <p:nvPr>
            <p:ph type="sldNum" sz="quarter" idx="10"/>
          </p:nvPr>
        </p:nvSpPr>
        <p:spPr/>
        <p:txBody>
          <a:bodyPr/>
          <a:lstStyle/>
          <a:p>
            <a:fld id="{8258DC96-545F-4D4F-8E0A-40C8F532FCD9}" type="slidenum">
              <a:rPr lang="en-GB" smtClean="0"/>
              <a:pPr/>
              <a:t>8</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b="1" dirty="0" smtClean="0"/>
              <a:t>Here is some of the concept art I created to show what the game will be like,</a:t>
            </a:r>
            <a:r>
              <a:rPr lang="en-GB" sz="1400" b="1" baseline="0" dirty="0" smtClean="0"/>
              <a:t> this is a picture of what the landscape will be like and an image of a weapon that can be won and used during the game.</a:t>
            </a:r>
            <a:endParaRPr lang="en-GB" sz="1400" b="1" dirty="0"/>
          </a:p>
        </p:txBody>
      </p:sp>
      <p:sp>
        <p:nvSpPr>
          <p:cNvPr id="4" name="Slide Number Placeholder 3"/>
          <p:cNvSpPr>
            <a:spLocks noGrp="1"/>
          </p:cNvSpPr>
          <p:nvPr>
            <p:ph type="sldNum" sz="quarter" idx="10"/>
          </p:nvPr>
        </p:nvSpPr>
        <p:spPr/>
        <p:txBody>
          <a:bodyPr/>
          <a:lstStyle/>
          <a:p>
            <a:fld id="{8258DC96-545F-4D4F-8E0A-40C8F532FCD9}" type="slidenum">
              <a:rPr lang="en-GB" smtClean="0"/>
              <a:pPr/>
              <a:t>9</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859280"/>
            <a:ext cx="6400800" cy="1295400"/>
          </a:xfrm>
        </p:spPr>
        <p:txBody>
          <a:bodyPr/>
          <a:lstStyle/>
          <a:p>
            <a:r>
              <a:rPr lang="en-US" smtClean="0"/>
              <a:t>Click to edit Master title style</a:t>
            </a:r>
            <a:endParaRPr lang="en-US" dirty="0"/>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801112"/>
            <a:ext cx="9144000" cy="932688"/>
          </a:xfrm>
          <a:prstGeom prst="rect">
            <a:avLst/>
          </a:prstGeom>
        </p:spPr>
      </p:pic>
      <p:sp>
        <p:nvSpPr>
          <p:cNvPr id="3" name="Subtitle 2"/>
          <p:cNvSpPr>
            <a:spLocks noGrp="1"/>
          </p:cNvSpPr>
          <p:nvPr>
            <p:ph type="subTitle" idx="1"/>
          </p:nvPr>
        </p:nvSpPr>
        <p:spPr>
          <a:xfrm>
            <a:off x="1371600" y="3429000"/>
            <a:ext cx="6400800" cy="762000"/>
          </a:xfrm>
        </p:spPr>
        <p:txBody>
          <a:bodyPr>
            <a:normAutofit/>
          </a:bodyPr>
          <a:lstStyle>
            <a:lvl1pPr marL="0" indent="0" algn="ctr">
              <a:buNone/>
              <a:defRPr sz="2000" i="1" baseline="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bwMode="white"/>
        <p:txBody>
          <a:bodyPr/>
          <a:lstStyle/>
          <a:p>
            <a:fld id="{AC252A49-6E70-421F-A7D3-CE50B5B4EF72}" type="datetimeFigureOut">
              <a:rPr lang="en-US" smtClean="0"/>
              <a:pPr/>
              <a:t>11/21/2012</a:t>
            </a:fld>
            <a:endParaRPr lang="en-GB"/>
          </a:p>
        </p:txBody>
      </p:sp>
      <p:sp>
        <p:nvSpPr>
          <p:cNvPr id="5" name="Footer Placeholder 4"/>
          <p:cNvSpPr>
            <a:spLocks noGrp="1"/>
          </p:cNvSpPr>
          <p:nvPr>
            <p:ph type="ftr" sz="quarter" idx="11"/>
          </p:nvPr>
        </p:nvSpPr>
        <p:spPr bwMode="white"/>
        <p:txBody>
          <a:bodyPr/>
          <a:lstStyle/>
          <a:p>
            <a:endParaRPr lang="en-GB"/>
          </a:p>
        </p:txBody>
      </p:sp>
      <p:sp>
        <p:nvSpPr>
          <p:cNvPr id="6" name="Slide Number Placeholder 5"/>
          <p:cNvSpPr>
            <a:spLocks noGrp="1"/>
          </p:cNvSpPr>
          <p:nvPr>
            <p:ph type="sldNum" sz="quarter" idx="12"/>
          </p:nvPr>
        </p:nvSpPr>
        <p:spPr/>
        <p:txBody>
          <a:bodyPr/>
          <a:lstStyle/>
          <a:p>
            <a:fld id="{0D0F943D-0200-44C8-85C6-E72619CC1D8B}"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C252A49-6E70-421F-A7D3-CE50B5B4EF72}" type="datetimeFigureOut">
              <a:rPr lang="en-US" smtClean="0"/>
              <a:pPr/>
              <a:t>11/21/2012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D0F943D-0200-44C8-85C6-E72619CC1D8B}"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09041"/>
            <a:ext cx="1295400" cy="43180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400" y="1219199"/>
            <a:ext cx="5181600" cy="42672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C252A49-6E70-421F-A7D3-CE50B5B4EF72}" type="datetimeFigureOut">
              <a:rPr lang="en-US" smtClean="0"/>
              <a:pPr/>
              <a:t>11/21/2012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D0F943D-0200-44C8-85C6-E72619CC1D8B}"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371600" y="2438400"/>
            <a:ext cx="6400800" cy="30480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C252A49-6E70-421F-A7D3-CE50B5B4EF72}" type="datetimeFigureOut">
              <a:rPr lang="en-US" smtClean="0"/>
              <a:pPr/>
              <a:t>11/21/2012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D0F943D-0200-44C8-85C6-E72619CC1D8B}" type="slidenum">
              <a:rPr lang="en-GB" smtClean="0"/>
              <a:pPr/>
              <a:t>‹#›</a:t>
            </a:fld>
            <a:endParaRPr lang="en-GB"/>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AC252A49-6E70-421F-A7D3-CE50B5B4EF72}" type="datetimeFigureOut">
              <a:rPr lang="en-US" smtClean="0"/>
              <a:pPr/>
              <a:t>11/21/2012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D0F943D-0200-44C8-85C6-E72619CC1D8B}" type="slidenum">
              <a:rPr lang="en-GB" smtClean="0"/>
              <a:pPr/>
              <a:t>‹#›</a:t>
            </a:fld>
            <a:endParaRPr lang="en-GB"/>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
        <p:nvSpPr>
          <p:cNvPr id="2" name="Title 1"/>
          <p:cNvSpPr>
            <a:spLocks noGrp="1"/>
          </p:cNvSpPr>
          <p:nvPr>
            <p:ph type="title"/>
          </p:nvPr>
        </p:nvSpPr>
        <p:spPr>
          <a:xfrm>
            <a:off x="1447800" y="3410267"/>
            <a:ext cx="6248400" cy="1456373"/>
          </a:xfrm>
        </p:spPr>
        <p:txBody>
          <a:bodyPr anchor="t">
            <a:normAutofit/>
          </a:bodyPr>
          <a:lstStyle>
            <a:lvl1pPr algn="ctr">
              <a:defRPr sz="3600" b="0" i="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447800" y="1503680"/>
            <a:ext cx="6248400" cy="1566862"/>
          </a:xfrm>
        </p:spPr>
        <p:txBody>
          <a:bodyPr anchor="b"/>
          <a:lstStyle>
            <a:lvl1pPr marL="0" indent="0" algn="ctr">
              <a:buNone/>
              <a:defRPr sz="2000" b="0" i="1"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1371600" y="2438400"/>
            <a:ext cx="31242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AC252A49-6E70-421F-A7D3-CE50B5B4EF72}" type="datetimeFigureOut">
              <a:rPr lang="en-US" smtClean="0"/>
              <a:pPr/>
              <a:t>11/21/2012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D0F943D-0200-44C8-85C6-E72619CC1D8B}" type="slidenum">
              <a:rPr lang="en-GB" smtClean="0"/>
              <a:pPr/>
              <a:t>‹#›</a:t>
            </a:fld>
            <a:endParaRPr lang="en-GB"/>
          </a:p>
        </p:txBody>
      </p:sp>
      <p:sp>
        <p:nvSpPr>
          <p:cNvPr id="12" name="Content Placeholder 11"/>
          <p:cNvSpPr>
            <a:spLocks noGrp="1"/>
          </p:cNvSpPr>
          <p:nvPr>
            <p:ph sz="quarter" idx="14"/>
          </p:nvPr>
        </p:nvSpPr>
        <p:spPr>
          <a:xfrm>
            <a:off x="4648200" y="2438400"/>
            <a:ext cx="31242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2" name="Picture 11" descr="flourish2.png"/>
          <p:cNvPicPr>
            <a:picLocks noChangeAspect="1"/>
          </p:cNvPicPr>
          <p:nvPr/>
        </p:nvPicPr>
        <p:blipFill>
          <a:blip r:embed="rId2">
            <a:clrChange>
              <a:clrFrom>
                <a:srgbClr val="000000">
                  <a:alpha val="0"/>
                </a:srgbClr>
              </a:clrFrom>
              <a:clrTo>
                <a:srgbClr val="000000">
                  <a:alpha val="0"/>
                </a:srgbClr>
              </a:clrTo>
            </a:clrChange>
            <a:lum bright="-14000"/>
          </a:blip>
          <a:stretch>
            <a:fillRect/>
          </a:stretch>
        </p:blipFill>
        <p:spPr>
          <a:xfrm>
            <a:off x="0" y="1618488"/>
            <a:ext cx="9144000" cy="932688"/>
          </a:xfrm>
          <a:prstGeom prst="rect">
            <a:avLst/>
          </a:prstGeom>
        </p:spPr>
      </p:pic>
      <p:sp>
        <p:nvSpPr>
          <p:cNvPr id="11" name="Content Placeholder 10"/>
          <p:cNvSpPr>
            <a:spLocks noGrp="1"/>
          </p:cNvSpPr>
          <p:nvPr>
            <p:ph sz="quarter" idx="13"/>
          </p:nvPr>
        </p:nvSpPr>
        <p:spPr>
          <a:xfrm>
            <a:off x="1371600" y="2819400"/>
            <a:ext cx="31242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48200" y="2819400"/>
            <a:ext cx="31242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371600" y="2362201"/>
            <a:ext cx="3125788" cy="451338"/>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5025" y="2359152"/>
            <a:ext cx="3127375" cy="448056"/>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AC252A49-6E70-421F-A7D3-CE50B5B4EF72}" type="datetimeFigureOut">
              <a:rPr lang="en-US" smtClean="0"/>
              <a:pPr/>
              <a:t>11/21/2012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0D0F943D-0200-44C8-85C6-E72619CC1D8B}"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C252A49-6E70-421F-A7D3-CE50B5B4EF72}" type="datetimeFigureOut">
              <a:rPr lang="en-US" smtClean="0"/>
              <a:pPr/>
              <a:t>11/21/2012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0D0F943D-0200-44C8-85C6-E72619CC1D8B}" type="slidenum">
              <a:rPr lang="en-GB" smtClean="0"/>
              <a:pPr/>
              <a:t>‹#›</a:t>
            </a:fld>
            <a:endParaRPr lang="en-GB"/>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AC252A49-6E70-421F-A7D3-CE50B5B4EF72}" type="datetimeFigureOut">
              <a:rPr lang="en-US" smtClean="0"/>
              <a:pPr/>
              <a:t>11/21/2012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D0F943D-0200-44C8-85C6-E72619CC1D8B}"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1" y="1676400"/>
            <a:ext cx="2819399" cy="599440"/>
          </a:xfrm>
        </p:spPr>
        <p:txBody>
          <a:bodyPr anchor="b">
            <a:noAutofit/>
          </a:bodyPr>
          <a:lstStyle>
            <a:lvl1pPr algn="ctr">
              <a:defRPr sz="1700" b="1" cap="all" spc="0" baseline="0"/>
            </a:lvl1pPr>
          </a:lstStyle>
          <a:p>
            <a:r>
              <a:rPr lang="en-US" smtClean="0"/>
              <a:t>Click to edit Master title style</a:t>
            </a:r>
            <a:endParaRPr lang="en-US" dirty="0"/>
          </a:p>
        </p:txBody>
      </p:sp>
      <p:sp>
        <p:nvSpPr>
          <p:cNvPr id="4" name="Text Placeholder 3"/>
          <p:cNvSpPr>
            <a:spLocks noGrp="1"/>
          </p:cNvSpPr>
          <p:nvPr>
            <p:ph type="body" sz="half" idx="2"/>
          </p:nvPr>
        </p:nvSpPr>
        <p:spPr>
          <a:xfrm>
            <a:off x="4953001" y="2275840"/>
            <a:ext cx="2819399" cy="290576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C252A49-6E70-421F-A7D3-CE50B5B4EF72}" type="datetimeFigureOut">
              <a:rPr lang="en-US" smtClean="0"/>
              <a:pPr/>
              <a:t>11/21/2012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D0F943D-0200-44C8-85C6-E72619CC1D8B}" type="slidenum">
              <a:rPr lang="en-GB" smtClean="0"/>
              <a:pPr/>
              <a:t>‹#›</a:t>
            </a:fld>
            <a:endParaRPr lang="en-GB"/>
          </a:p>
        </p:txBody>
      </p:sp>
      <p:sp>
        <p:nvSpPr>
          <p:cNvPr id="9" name="Content Placeholder 8"/>
          <p:cNvSpPr>
            <a:spLocks noGrp="1"/>
          </p:cNvSpPr>
          <p:nvPr>
            <p:ph sz="quarter" idx="13"/>
          </p:nvPr>
        </p:nvSpPr>
        <p:spPr>
          <a:xfrm>
            <a:off x="1371600" y="1676400"/>
            <a:ext cx="3276600" cy="3505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0" name="Plaque 9"/>
          <p:cNvSpPr/>
          <p:nvPr/>
        </p:nvSpPr>
        <p:spPr>
          <a:xfrm>
            <a:off x="1463040" y="1847088"/>
            <a:ext cx="3090672" cy="3090672"/>
          </a:xfrm>
          <a:prstGeom prst="plaque">
            <a:avLst>
              <a:gd name="adj" fmla="val 8438"/>
            </a:avLst>
          </a:prstGeom>
          <a:noFill/>
          <a:ln w="9525">
            <a:solidFill>
              <a:schemeClr val="tx2">
                <a:alpha val="17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953000" y="1676400"/>
            <a:ext cx="2819400" cy="599440"/>
          </a:xfrm>
        </p:spPr>
        <p:txBody>
          <a:bodyPr anchor="b">
            <a:noAutofit/>
          </a:bodyPr>
          <a:lstStyle>
            <a:lvl1pPr algn="ctr">
              <a:defRPr sz="1700" b="1" cap="all" spc="0" baseline="0"/>
            </a:lvl1pPr>
          </a:lstStyle>
          <a:p>
            <a:r>
              <a:rPr lang="en-US" smtClean="0"/>
              <a:t>Click to edit Master title style</a:t>
            </a:r>
            <a:endParaRPr lang="en-US" dirty="0"/>
          </a:p>
        </p:txBody>
      </p:sp>
      <p:sp>
        <p:nvSpPr>
          <p:cNvPr id="3" name="Picture Placeholder 2"/>
          <p:cNvSpPr>
            <a:spLocks noGrp="1"/>
          </p:cNvSpPr>
          <p:nvPr>
            <p:ph type="pic" idx="1"/>
          </p:nvPr>
        </p:nvSpPr>
        <p:spPr>
          <a:xfrm>
            <a:off x="1524000" y="1905000"/>
            <a:ext cx="2971800" cy="2971800"/>
          </a:xfrm>
          <a:prstGeom prst="plaque">
            <a:avLst>
              <a:gd name="adj" fmla="val 8341"/>
            </a:avLst>
          </a:prstGeom>
          <a:solidFill>
            <a:schemeClr val="bg1">
              <a:lumMod val="95000"/>
              <a:alpha val="35000"/>
            </a:schemeClr>
          </a:solidFill>
          <a:ln w="98425" cmpd="thinThick">
            <a:noFill/>
            <a:bevel/>
          </a:ln>
        </p:spPr>
        <p:txBody>
          <a:bodyPr>
            <a:normAutofit/>
          </a:bodyPr>
          <a:lstStyle>
            <a:lvl1pPr marL="0" indent="0" algn="ctr">
              <a:buNone/>
              <a:defRPr sz="1800" baseline="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953000" y="2276856"/>
            <a:ext cx="2819400" cy="287528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C252A49-6E70-421F-A7D3-CE50B5B4EF72}" type="datetimeFigureOut">
              <a:rPr lang="en-US" smtClean="0"/>
              <a:pPr/>
              <a:t>11/21/2012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D0F943D-0200-44C8-85C6-E72619CC1D8B}"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window3.png"/>
          <p:cNvPicPr>
            <a:picLocks noChangeAspect="1"/>
          </p:cNvPicPr>
          <p:nvPr/>
        </p:nvPicPr>
        <p:blipFill>
          <a:blip r:embed="rId13"/>
          <a:stretch>
            <a:fillRect/>
          </a:stretch>
        </p:blipFill>
        <p:spPr>
          <a:xfrm>
            <a:off x="0" y="0"/>
            <a:ext cx="9144000" cy="6858000"/>
          </a:xfrm>
          <a:prstGeom prst="rect">
            <a:avLst/>
          </a:prstGeom>
        </p:spPr>
      </p:pic>
      <p:sp>
        <p:nvSpPr>
          <p:cNvPr id="2" name="Title Placeholder 1"/>
          <p:cNvSpPr>
            <a:spLocks noGrp="1"/>
          </p:cNvSpPr>
          <p:nvPr>
            <p:ph type="title"/>
          </p:nvPr>
        </p:nvSpPr>
        <p:spPr>
          <a:xfrm>
            <a:off x="1371600" y="1295400"/>
            <a:ext cx="6400800" cy="685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371600" y="2057400"/>
            <a:ext cx="6400800" cy="342900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bwMode="white">
          <a:xfrm>
            <a:off x="304800" y="6356350"/>
            <a:ext cx="2133600" cy="365125"/>
          </a:xfrm>
          <a:prstGeom prst="rect">
            <a:avLst/>
          </a:prstGeom>
          <a:ln>
            <a:noFill/>
          </a:ln>
        </p:spPr>
        <p:txBody>
          <a:bodyPr vert="horz" lIns="91440" tIns="45720" rIns="91440" bIns="45720" rtlCol="0" anchor="ctr"/>
          <a:lstStyle>
            <a:lvl1pPr algn="l">
              <a:defRPr sz="1100" baseline="0">
                <a:solidFill>
                  <a:schemeClr val="accent1">
                    <a:lumMod val="60000"/>
                    <a:lumOff val="40000"/>
                  </a:schemeClr>
                </a:solidFill>
              </a:defRPr>
            </a:lvl1pPr>
          </a:lstStyle>
          <a:p>
            <a:fld id="{AC252A49-6E70-421F-A7D3-CE50B5B4EF72}" type="datetimeFigureOut">
              <a:rPr lang="en-US" smtClean="0"/>
              <a:pPr/>
              <a:t>11/21/2012</a:t>
            </a:fld>
            <a:endParaRPr lang="en-GB"/>
          </a:p>
        </p:txBody>
      </p:sp>
      <p:sp>
        <p:nvSpPr>
          <p:cNvPr id="5" name="Footer Placeholder 4"/>
          <p:cNvSpPr>
            <a:spLocks noGrp="1"/>
          </p:cNvSpPr>
          <p:nvPr>
            <p:ph type="ftr" sz="quarter" idx="3"/>
          </p:nvPr>
        </p:nvSpPr>
        <p:spPr bwMode="white">
          <a:xfrm>
            <a:off x="2971800" y="6356350"/>
            <a:ext cx="3200400" cy="365125"/>
          </a:xfrm>
          <a:prstGeom prst="rect">
            <a:avLst/>
          </a:prstGeom>
        </p:spPr>
        <p:txBody>
          <a:bodyPr vert="horz" lIns="91440" tIns="45720" rIns="91440" bIns="45720" rtlCol="0" anchor="ctr"/>
          <a:lstStyle>
            <a:lvl1pPr algn="ctr">
              <a:defRPr sz="1100" baseline="0">
                <a:solidFill>
                  <a:schemeClr val="accent1">
                    <a:lumMod val="60000"/>
                    <a:lumOff val="40000"/>
                  </a:schemeClr>
                </a:solidFill>
              </a:defRPr>
            </a:lvl1pPr>
          </a:lstStyle>
          <a:p>
            <a:endParaRPr lang="en-GB"/>
          </a:p>
        </p:txBody>
      </p:sp>
      <p:sp>
        <p:nvSpPr>
          <p:cNvPr id="6" name="Slide Number Placeholder 5"/>
          <p:cNvSpPr>
            <a:spLocks noGrp="1"/>
          </p:cNvSpPr>
          <p:nvPr>
            <p:ph type="sldNum" sz="quarter" idx="4"/>
          </p:nvPr>
        </p:nvSpPr>
        <p:spPr bwMode="white">
          <a:xfrm>
            <a:off x="6675120" y="6364224"/>
            <a:ext cx="2133600" cy="365125"/>
          </a:xfrm>
          <a:prstGeom prst="rect">
            <a:avLst/>
          </a:prstGeom>
        </p:spPr>
        <p:txBody>
          <a:bodyPr vert="horz" lIns="91440" tIns="45720" rIns="91440" bIns="45720" rtlCol="0" anchor="ctr"/>
          <a:lstStyle>
            <a:lvl1pPr algn="r">
              <a:defRPr sz="1200" b="1" baseline="0">
                <a:solidFill>
                  <a:schemeClr val="accent1">
                    <a:lumMod val="60000"/>
                    <a:lumOff val="40000"/>
                  </a:schemeClr>
                </a:solidFill>
              </a:defRPr>
            </a:lvl1pPr>
          </a:lstStyle>
          <a:p>
            <a:fld id="{0D0F943D-0200-44C8-85C6-E72619CC1D8B}"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274320" algn="l" defTabSz="914400" rtl="0" eaLnBrk="1" latinLnBrk="0" hangingPunct="1">
        <a:lnSpc>
          <a:spcPct val="150000"/>
        </a:lnSpc>
        <a:spcBef>
          <a:spcPct val="20000"/>
        </a:spcBef>
        <a:buClrTx/>
        <a:buFont typeface="Wingdings" pitchFamily="2" charset="2"/>
        <a:buChar char="v"/>
        <a:defRPr sz="1800" kern="1200" baseline="0">
          <a:solidFill>
            <a:schemeClr val="tx1"/>
          </a:solidFill>
          <a:latin typeface="+mn-lt"/>
          <a:ea typeface="+mn-ea"/>
          <a:cs typeface="+mn-cs"/>
        </a:defRPr>
      </a:lvl1pPr>
      <a:lvl2pPr marL="742950" indent="-228600" algn="l" defTabSz="914400" rtl="0" eaLnBrk="1" latinLnBrk="0" hangingPunct="1">
        <a:spcBef>
          <a:spcPct val="20000"/>
        </a:spcBef>
        <a:buClrTx/>
        <a:buFont typeface="Arial" pitchFamily="34" charset="0"/>
        <a:buChar char="•"/>
        <a:defRPr sz="1600" kern="1200" baseline="0">
          <a:solidFill>
            <a:schemeClr val="tx1"/>
          </a:solidFill>
          <a:latin typeface="+mn-lt"/>
          <a:ea typeface="+mn-ea"/>
          <a:cs typeface="+mn-cs"/>
        </a:defRPr>
      </a:lvl2pPr>
      <a:lvl3pPr marL="11430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3pPr>
      <a:lvl4pPr marL="16002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4pPr>
      <a:lvl5pPr marL="20574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5pPr>
      <a:lvl6pPr marL="2514600" indent="-228600" algn="l" defTabSz="914400" rtl="0" eaLnBrk="1" latinLnBrk="0" hangingPunct="1">
        <a:spcBef>
          <a:spcPct val="20000"/>
        </a:spcBef>
        <a:buClrTx/>
        <a:buFont typeface="Arial" pitchFamily="34" charset="0"/>
        <a:buChar char="•"/>
        <a:defRPr sz="1400" kern="1200">
          <a:solidFill>
            <a:schemeClr val="tx1"/>
          </a:solidFill>
          <a:latin typeface="+mn-lt"/>
          <a:ea typeface="+mn-ea"/>
          <a:cs typeface="+mn-cs"/>
        </a:defRPr>
      </a:lvl6pPr>
      <a:lvl7pPr marL="29718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7pPr>
      <a:lvl8pPr marL="3429000" indent="-228600" algn="l" defTabSz="914400" rtl="0" eaLnBrk="1" latinLnBrk="0" hangingPunct="1">
        <a:spcBef>
          <a:spcPct val="20000"/>
        </a:spcBef>
        <a:buClrTx/>
        <a:buFont typeface="Arial" pitchFamily="34" charset="0"/>
        <a:buChar char="•"/>
        <a:defRPr sz="1200" kern="1200" baseline="0">
          <a:solidFill>
            <a:schemeClr val="tx1"/>
          </a:solidFill>
          <a:latin typeface="+mn-lt"/>
          <a:ea typeface="+mn-ea"/>
          <a:cs typeface="+mn-cs"/>
        </a:defRPr>
      </a:lvl8pPr>
      <a:lvl9pPr marL="38862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9.wmf"/></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1.wm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857356" y="1357298"/>
            <a:ext cx="5616624" cy="4124206"/>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GB" sz="11500" dirty="0" smtClean="0"/>
              <a:t>T</a:t>
            </a:r>
            <a:r>
              <a:rPr lang="en-GB" sz="11500" dirty="0" smtClean="0">
                <a:solidFill>
                  <a:srgbClr val="FF0000"/>
                </a:solidFill>
              </a:rPr>
              <a:t>h</a:t>
            </a:r>
            <a:r>
              <a:rPr lang="en-GB" sz="11500" dirty="0" smtClean="0"/>
              <a:t>e </a:t>
            </a:r>
            <a:r>
              <a:rPr lang="en-GB" sz="11500" dirty="0" smtClean="0">
                <a:solidFill>
                  <a:srgbClr val="FF0000"/>
                </a:solidFill>
              </a:rPr>
              <a:t>3</a:t>
            </a:r>
            <a:r>
              <a:rPr lang="en-GB" sz="11500" dirty="0" smtClean="0"/>
              <a:t> R</a:t>
            </a:r>
            <a:r>
              <a:rPr lang="en-GB" sz="11500" dirty="0" smtClean="0">
                <a:solidFill>
                  <a:srgbClr val="FF0000"/>
                </a:solidFill>
              </a:rPr>
              <a:t>e</a:t>
            </a:r>
            <a:r>
              <a:rPr lang="en-GB" sz="11500" dirty="0" smtClean="0"/>
              <a:t>a</a:t>
            </a:r>
            <a:r>
              <a:rPr lang="en-GB" sz="11500" dirty="0" smtClean="0">
                <a:solidFill>
                  <a:srgbClr val="FF0000"/>
                </a:solidFill>
              </a:rPr>
              <a:t>l</a:t>
            </a:r>
            <a:r>
              <a:rPr lang="en-GB" sz="11500" dirty="0" smtClean="0"/>
              <a:t>m</a:t>
            </a:r>
            <a:r>
              <a:rPr lang="en-GB" sz="11500" dirty="0" smtClean="0">
                <a:solidFill>
                  <a:srgbClr val="FF0000"/>
                </a:solidFill>
              </a:rPr>
              <a:t>s</a:t>
            </a:r>
            <a:r>
              <a:rPr lang="en-GB" sz="11500" dirty="0" smtClean="0"/>
              <a:t>.</a:t>
            </a:r>
            <a:endParaRPr lang="en-GB" sz="1600" dirty="0" smtClean="0"/>
          </a:p>
          <a:p>
            <a:endParaRPr lang="en-GB" dirty="0"/>
          </a:p>
          <a:p>
            <a:r>
              <a:rPr lang="en-GB" sz="1600" dirty="0" smtClean="0"/>
              <a:t>Jodie Blackwood. </a:t>
            </a:r>
            <a:endParaRPr lang="en-GB" sz="1600" dirty="0"/>
          </a:p>
        </p:txBody>
      </p:sp>
    </p:spTree>
  </p:cSld>
  <p:clrMapOvr>
    <a:masterClrMapping/>
  </p:clrMapOvr>
  <p:transition>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a:blip r:embed="rId3">
            <a:clrChange>
              <a:clrFrom>
                <a:srgbClr val="FFFFFF"/>
              </a:clrFrom>
              <a:clrTo>
                <a:srgbClr val="FFFFFF">
                  <a:alpha val="0"/>
                </a:srgbClr>
              </a:clrTo>
            </a:clrChange>
          </a:blip>
          <a:srcRect l="27486" t="25000" r="58777" b="21250"/>
          <a:stretch>
            <a:fillRect/>
          </a:stretch>
        </p:blipFill>
        <p:spPr bwMode="auto">
          <a:xfrm>
            <a:off x="6215074" y="1357298"/>
            <a:ext cx="1800200" cy="4350596"/>
          </a:xfrm>
          <a:prstGeom prst="rect">
            <a:avLst/>
          </a:prstGeom>
          <a:noFill/>
          <a:ln w="9525">
            <a:noFill/>
            <a:miter lim="800000"/>
            <a:headEnd/>
            <a:tailEnd/>
          </a:ln>
        </p:spPr>
      </p:pic>
      <p:pic>
        <p:nvPicPr>
          <p:cNvPr id="4" name="Picture 3"/>
          <p:cNvPicPr/>
          <p:nvPr/>
        </p:nvPicPr>
        <p:blipFill>
          <a:blip r:embed="rId4">
            <a:clrChange>
              <a:clrFrom>
                <a:srgbClr val="FFFFFF"/>
              </a:clrFrom>
              <a:clrTo>
                <a:srgbClr val="FFFFFF">
                  <a:alpha val="0"/>
                </a:srgbClr>
              </a:clrTo>
            </a:clrChange>
          </a:blip>
          <a:srcRect l="31457" t="25285" r="50010" b="21250"/>
          <a:stretch>
            <a:fillRect/>
          </a:stretch>
        </p:blipFill>
        <p:spPr bwMode="auto">
          <a:xfrm>
            <a:off x="971600" y="1391830"/>
            <a:ext cx="1944216" cy="4248472"/>
          </a:xfrm>
          <a:prstGeom prst="rect">
            <a:avLst/>
          </a:prstGeom>
          <a:noFill/>
          <a:ln w="9525">
            <a:noFill/>
            <a:miter lim="800000"/>
            <a:headEnd/>
            <a:tailEnd/>
          </a:ln>
        </p:spPr>
      </p:pic>
      <p:sp>
        <p:nvSpPr>
          <p:cNvPr id="5" name="TextBox 4"/>
          <p:cNvSpPr txBox="1"/>
          <p:nvPr/>
        </p:nvSpPr>
        <p:spPr>
          <a:xfrm>
            <a:off x="2936222" y="1460105"/>
            <a:ext cx="3384376" cy="3785652"/>
          </a:xfrm>
          <a:prstGeom prst="rect">
            <a:avLst/>
          </a:prstGeom>
          <a:noFill/>
        </p:spPr>
        <p:txBody>
          <a:bodyPr wrap="square" rtlCol="0">
            <a:spAutoFit/>
          </a:bodyPr>
          <a:lstStyle/>
          <a:p>
            <a:r>
              <a:rPr lang="en-GB" sz="2400" b="1" dirty="0" smtClean="0"/>
              <a:t>These are the 2 characters I have designed the player will be able to pick one to play with throughout the game, the male character or the female character will look like these 2, the image cannot change.</a:t>
            </a:r>
            <a:endParaRPr lang="en-GB" sz="2400" b="1" dirty="0"/>
          </a:p>
        </p:txBody>
      </p:sp>
    </p:spTree>
    <p:extLst>
      <p:ext uri="{BB962C8B-B14F-4D97-AF65-F5344CB8AC3E}">
        <p14:creationId xmlns:p14="http://schemas.microsoft.com/office/powerpoint/2010/main" val="963684127"/>
      </p:ext>
    </p:extLst>
  </p:cSld>
  <p:clrMapOvr>
    <a:masterClrMapping/>
  </p:clrMapOvr>
  <p:transition>
    <p:pull dir="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142976" y="1285860"/>
            <a:ext cx="6500858" cy="41549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GB" sz="2400" b="1" i="0" u="sng" strike="noStrike" cap="none" normalizeH="0" baseline="0" dirty="0" smtClean="0">
                <a:ln>
                  <a:noFill/>
                </a:ln>
                <a:solidFill>
                  <a:schemeClr val="tx1"/>
                </a:solidFill>
                <a:effectLst/>
                <a:ea typeface="Calibri" pitchFamily="34" charset="0"/>
                <a:cs typeface="Times New Roman" pitchFamily="18" charset="0"/>
              </a:rPr>
              <a:t>Design Goals </a:t>
            </a:r>
          </a:p>
          <a:p>
            <a:pPr marL="0" marR="0" lvl="0" indent="0" algn="just" defTabSz="914400" rtl="0" eaLnBrk="1" fontAlgn="base" latinLnBrk="0" hangingPunct="1">
              <a:lnSpc>
                <a:spcPct val="100000"/>
              </a:lnSpc>
              <a:spcBef>
                <a:spcPct val="0"/>
              </a:spcBef>
              <a:spcAft>
                <a:spcPct val="0"/>
              </a:spcAft>
              <a:buClrTx/>
              <a:buSzTx/>
              <a:buFontTx/>
              <a:buNone/>
              <a:tabLst/>
            </a:pPr>
            <a:endParaRPr kumimoji="0" lang="en-GB" sz="2400" b="1" i="0" u="none" strike="noStrike" cap="none" normalizeH="0" baseline="0" dirty="0" smtClean="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GB" sz="2400" b="1" i="0" u="sng" strike="noStrike" cap="none" normalizeH="0" baseline="0" dirty="0" smtClean="0">
                <a:ln>
                  <a:noFill/>
                </a:ln>
                <a:solidFill>
                  <a:schemeClr val="tx1"/>
                </a:solidFill>
                <a:effectLst/>
                <a:ea typeface="Calibri" pitchFamily="34" charset="0"/>
                <a:cs typeface="Times New Roman" pitchFamily="18" charset="0"/>
              </a:rPr>
              <a:t>Simple:</a:t>
            </a:r>
            <a:r>
              <a:rPr kumimoji="0" lang="en-GB" sz="2400" b="1" i="0" strike="noStrike" cap="none" normalizeH="0" baseline="0" dirty="0" smtClean="0">
                <a:ln>
                  <a:noFill/>
                </a:ln>
                <a:solidFill>
                  <a:schemeClr val="tx1"/>
                </a:solidFill>
                <a:effectLst/>
                <a:ea typeface="Calibri" pitchFamily="34" charset="0"/>
                <a:cs typeface="Times New Roman" pitchFamily="18" charset="0"/>
              </a:rPr>
              <a:t>Controls</a:t>
            </a:r>
            <a:r>
              <a:rPr kumimoji="0" lang="en-GB" sz="2400" b="1" i="0" u="none" strike="noStrike" cap="none" normalizeH="0" baseline="0" dirty="0" smtClean="0">
                <a:ln>
                  <a:noFill/>
                </a:ln>
                <a:solidFill>
                  <a:schemeClr val="tx1"/>
                </a:solidFill>
                <a:effectLst/>
                <a:ea typeface="Calibri" pitchFamily="34" charset="0"/>
                <a:cs typeface="Times New Roman" pitchFamily="18" charset="0"/>
              </a:rPr>
              <a:t> will be simple and easy to learn and pick up; the game story is simple but interesting.</a:t>
            </a:r>
            <a:endParaRPr kumimoji="0" lang="en-GB" sz="2400" b="1" i="0" u="none" strike="noStrike" cap="none" normalizeH="0" baseline="0" dirty="0" smtClean="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GB" sz="2400" b="1" i="0" u="sng" strike="noStrike" cap="none" normalizeH="0" baseline="0" dirty="0" smtClean="0">
                <a:ln>
                  <a:noFill/>
                </a:ln>
                <a:solidFill>
                  <a:schemeClr val="tx1"/>
                </a:solidFill>
                <a:effectLst/>
                <a:ea typeface="Calibri" pitchFamily="34" charset="0"/>
                <a:cs typeface="Times New Roman" pitchFamily="18" charset="0"/>
              </a:rPr>
              <a:t>Adventurous:</a:t>
            </a:r>
            <a:r>
              <a:rPr kumimoji="0" lang="en-GB" sz="2400" b="1" i="0" strike="noStrike" cap="none" normalizeH="0" baseline="0" dirty="0" smtClean="0">
                <a:ln>
                  <a:noFill/>
                </a:ln>
                <a:solidFill>
                  <a:schemeClr val="tx1"/>
                </a:solidFill>
                <a:effectLst/>
                <a:ea typeface="Calibri" pitchFamily="34" charset="0"/>
                <a:cs typeface="Times New Roman" pitchFamily="18" charset="0"/>
              </a:rPr>
              <a:t>Travel</a:t>
            </a:r>
            <a:r>
              <a:rPr kumimoji="0" lang="en-GB" sz="2400" b="1" i="0" u="none" strike="noStrike" cap="none" normalizeH="0" baseline="0" dirty="0" smtClean="0">
                <a:ln>
                  <a:noFill/>
                </a:ln>
                <a:solidFill>
                  <a:schemeClr val="tx1"/>
                </a:solidFill>
                <a:effectLst/>
                <a:ea typeface="Calibri" pitchFamily="34" charset="0"/>
                <a:cs typeface="Times New Roman" pitchFamily="18" charset="0"/>
              </a:rPr>
              <a:t> through three worlds, exploring, finding new objects and experiencing a real game.</a:t>
            </a:r>
            <a:endParaRPr kumimoji="0" lang="en-GB" sz="2400" b="1" i="0" u="none" strike="noStrike" cap="none" normalizeH="0" baseline="0" dirty="0" smtClean="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GB" sz="2400" b="1" i="0" u="sng" strike="noStrike" cap="none" normalizeH="0" baseline="0" dirty="0" smtClean="0">
                <a:ln>
                  <a:noFill/>
                </a:ln>
                <a:solidFill>
                  <a:schemeClr val="tx1"/>
                </a:solidFill>
                <a:effectLst/>
                <a:ea typeface="Calibri" pitchFamily="34" charset="0"/>
                <a:cs typeface="Times New Roman" pitchFamily="18" charset="0"/>
              </a:rPr>
              <a:t>Challenging:</a:t>
            </a:r>
            <a:r>
              <a:rPr kumimoji="0" lang="en-GB" sz="2400" b="1" i="0" u="none" strike="noStrike" cap="none" normalizeH="0" baseline="0" dirty="0" smtClean="0">
                <a:ln>
                  <a:noFill/>
                </a:ln>
                <a:solidFill>
                  <a:schemeClr val="tx1"/>
                </a:solidFill>
                <a:effectLst/>
                <a:ea typeface="Calibri" pitchFamily="34" charset="0"/>
                <a:cs typeface="Times New Roman" pitchFamily="18" charset="0"/>
              </a:rPr>
              <a:t>Many challenges will be in the game allowing rewards to be won and the player to move on through the game.</a:t>
            </a:r>
            <a:endParaRPr kumimoji="0" lang="en-GB" sz="2400" b="1" i="0" u="none" strike="noStrike" cap="none" normalizeH="0" baseline="0" dirty="0" smtClean="0">
              <a:ln>
                <a:noFill/>
              </a:ln>
              <a:solidFill>
                <a:schemeClr val="tx1"/>
              </a:solidFill>
              <a:effectLst/>
            </a:endParaRPr>
          </a:p>
        </p:txBody>
      </p:sp>
      <p:pic>
        <p:nvPicPr>
          <p:cNvPr id="3" name="Picture 2" descr="http://t1.gstatic.com/images?q=tbn:ANd9GcQ-ghIXDuoGMi_tyopkn-fPJZ4JY8RHLG4v6YC_Huvun7fjO1g&amp;t=1&amp;usg=__U4ocCtcU9z7sGBkxY01aIZhHu9E="/>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500826" y="1071546"/>
            <a:ext cx="1136429" cy="997840"/>
          </a:xfrm>
          <a:prstGeom prst="rect">
            <a:avLst/>
          </a:prstGeom>
          <a:noFill/>
        </p:spPr>
      </p:pic>
    </p:spTree>
  </p:cSld>
  <p:clrMapOvr>
    <a:masterClrMapping/>
  </p:clrMapOvr>
  <p:transition>
    <p:plus/>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14414" y="1357298"/>
            <a:ext cx="6429420" cy="3046988"/>
          </a:xfrm>
          <a:prstGeom prst="rect">
            <a:avLst/>
          </a:prstGeom>
        </p:spPr>
        <p:txBody>
          <a:bodyPr wrap="square">
            <a:spAutoFit/>
          </a:bodyPr>
          <a:lstStyle/>
          <a:p>
            <a:r>
              <a:rPr lang="en-GB" sz="2400" b="1" u="sng" dirty="0" smtClean="0"/>
              <a:t>Unique selling point </a:t>
            </a:r>
          </a:p>
          <a:p>
            <a:r>
              <a:rPr lang="en-GB" sz="2400" b="1" dirty="0" smtClean="0"/>
              <a:t>My game is new to the market, it has a great narrative to follow, and many people can enjoy this action fantasy adventure mixed genre game. Battling villains will not be more fun the player will not be bored. The graphics on the game will be fantastic like nothing seen before with a mix of realism and fantasy.</a:t>
            </a:r>
            <a:endParaRPr lang="en-GB" sz="2400" b="1" dirty="0"/>
          </a:p>
        </p:txBody>
      </p:sp>
      <p:pic>
        <p:nvPicPr>
          <p:cNvPr id="24578" name="Picture 2" descr="http://t0.gstatic.com/images?q=tbn:ANd9GcQd3Jx6c-IFCxtTYmQPL0F6lDcRnGtFXbEjG1u7A-VzxikhAjsygg"/>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143636" y="4643446"/>
            <a:ext cx="1878709" cy="933447"/>
          </a:xfrm>
          <a:prstGeom prst="rect">
            <a:avLst/>
          </a:prstGeom>
          <a:noFill/>
        </p:spPr>
      </p:pic>
    </p:spTree>
  </p:cSld>
  <p:clrMapOvr>
    <a:masterClrMapping/>
  </p:clrMapOvr>
  <p:transition>
    <p:circl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000100" y="1357298"/>
            <a:ext cx="7072362"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2400" b="1" i="0" u="sng" strike="noStrike" cap="none" normalizeH="0" baseline="0" dirty="0" smtClean="0">
                <a:ln>
                  <a:noFill/>
                </a:ln>
                <a:solidFill>
                  <a:schemeClr val="tx1"/>
                </a:solidFill>
                <a:effectLst/>
                <a:ea typeface="Calibri" pitchFamily="34" charset="0"/>
                <a:cs typeface="Times New Roman" pitchFamily="18" charset="0"/>
              </a:rPr>
              <a:t>Finances </a:t>
            </a:r>
            <a:endParaRPr kumimoji="0" lang="en-GB" sz="2400" b="1" i="0" u="sng"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2400" b="1" i="0" u="none" strike="noStrike" cap="none" normalizeH="0" baseline="0" dirty="0" smtClean="0">
                <a:ln>
                  <a:noFill/>
                </a:ln>
                <a:solidFill>
                  <a:schemeClr val="tx1"/>
                </a:solidFill>
                <a:effectLst/>
                <a:ea typeface="Calibri" pitchFamily="34" charset="0"/>
                <a:cs typeface="Times New Roman" pitchFamily="18" charset="0"/>
              </a:rPr>
              <a:t>Money from sponsors and investors will pay for the production of my game, companies sponsoring me will be mentioned and shown somehow in my game, and this will provide me with some funds to help the production run smoothly. When the game enters the market my investors will get a percentage of the profits this amount will all be written on a signed contract. </a:t>
            </a:r>
            <a:endParaRPr kumimoji="0" lang="en-GB" sz="2400" b="1" i="0" u="none" strike="noStrike" cap="none" normalizeH="0" baseline="0" dirty="0" smtClean="0">
              <a:ln>
                <a:noFill/>
              </a:ln>
              <a:solidFill>
                <a:schemeClr val="tx1"/>
              </a:solidFill>
              <a:effectLst/>
            </a:endParaRPr>
          </a:p>
        </p:txBody>
      </p:sp>
      <p:pic>
        <p:nvPicPr>
          <p:cNvPr id="2050" name="Picture 2" descr="C:\Documents and Settings\05jblackwood\Local Settings\Temporary Internet Files\Content.IE5\77HDJTO8\MC900431603[1].png"/>
          <p:cNvPicPr>
            <a:picLocks noChangeAspect="1" noChangeArrowheads="1"/>
          </p:cNvPicPr>
          <p:nvPr/>
        </p:nvPicPr>
        <p:blipFill>
          <a:blip r:embed="rId3"/>
          <a:srcRect/>
          <a:stretch>
            <a:fillRect/>
          </a:stretch>
        </p:blipFill>
        <p:spPr bwMode="auto">
          <a:xfrm>
            <a:off x="6500826" y="785794"/>
            <a:ext cx="1425569" cy="1211255"/>
          </a:xfrm>
          <a:prstGeom prst="rect">
            <a:avLst/>
          </a:prstGeom>
          <a:noFill/>
        </p:spPr>
      </p:pic>
      <p:pic>
        <p:nvPicPr>
          <p:cNvPr id="2051" name="Picture 3" descr="C:\Documents and Settings\05jblackwood\Local Settings\Temporary Internet Files\Content.IE5\P9IIOBSJ\MC900389286[1].wmf"/>
          <p:cNvPicPr>
            <a:picLocks noChangeAspect="1" noChangeArrowheads="1"/>
          </p:cNvPicPr>
          <p:nvPr/>
        </p:nvPicPr>
        <p:blipFill>
          <a:blip r:embed="rId4"/>
          <a:srcRect/>
          <a:stretch>
            <a:fillRect/>
          </a:stretch>
        </p:blipFill>
        <p:spPr bwMode="auto">
          <a:xfrm>
            <a:off x="3143240" y="4643446"/>
            <a:ext cx="1214446" cy="992182"/>
          </a:xfrm>
          <a:prstGeom prst="rect">
            <a:avLst/>
          </a:prstGeom>
          <a:noFill/>
        </p:spPr>
      </p:pic>
    </p:spTree>
  </p:cSld>
  <p:clrMapOvr>
    <a:masterClrMapping/>
  </p:clrMapOvr>
  <p:transition>
    <p:newsflash/>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1"/>
          <p:cNvSpPr>
            <a:spLocks noChangeArrowheads="1"/>
          </p:cNvSpPr>
          <p:nvPr/>
        </p:nvSpPr>
        <p:spPr bwMode="auto">
          <a:xfrm>
            <a:off x="1071538" y="1285860"/>
            <a:ext cx="6715172" cy="38164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2200" b="1" i="0" u="sng" strike="noStrike" cap="none" normalizeH="0" baseline="0" dirty="0" smtClean="0">
                <a:ln>
                  <a:noFill/>
                </a:ln>
                <a:solidFill>
                  <a:schemeClr val="tx1"/>
                </a:solidFill>
                <a:effectLst/>
                <a:latin typeface="Calibri" pitchFamily="34" charset="0"/>
                <a:ea typeface="Calibri" pitchFamily="34" charset="0"/>
                <a:cs typeface="Times New Roman" pitchFamily="18" charset="0"/>
              </a:rPr>
              <a:t>Production requirements </a:t>
            </a:r>
            <a:endParaRPr kumimoji="0" lang="en-GB" sz="2200" b="1" i="0" u="sng"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2200" b="1" i="0" strike="noStrike" cap="none" normalizeH="0" baseline="0" dirty="0" smtClean="0">
                <a:ln>
                  <a:noFill/>
                </a:ln>
                <a:solidFill>
                  <a:schemeClr val="tx1"/>
                </a:solidFill>
                <a:effectLst/>
                <a:latin typeface="Calibri" pitchFamily="34" charset="0"/>
                <a:ea typeface="Calibri" pitchFamily="34" charset="0"/>
                <a:cs typeface="Times New Roman" pitchFamily="18" charset="0"/>
              </a:rPr>
              <a:t>In the pre production stage everything needed to produce the game should be set up and checked to make sure it works correctly, the location should have everything needed in it and have been checked for</a:t>
            </a:r>
            <a:r>
              <a:rPr kumimoji="0" lang="en-GB" sz="2200" b="1" i="0" strike="noStrike" cap="none" normalizeH="0" dirty="0" smtClean="0">
                <a:ln>
                  <a:noFill/>
                </a:ln>
                <a:solidFill>
                  <a:schemeClr val="tx1"/>
                </a:solidFill>
                <a:effectLst/>
                <a:latin typeface="Calibri" pitchFamily="34" charset="0"/>
                <a:ea typeface="Calibri" pitchFamily="34" charset="0"/>
                <a:cs typeface="Times New Roman" pitchFamily="18" charset="0"/>
              </a:rPr>
              <a:t> safety before production. </a:t>
            </a:r>
            <a:r>
              <a:rPr kumimoji="0" lang="en-GB" sz="2200" b="1" i="0" strike="noStrike" cap="none" normalizeH="0" baseline="0" dirty="0" smtClean="0">
                <a:ln>
                  <a:noFill/>
                </a:ln>
                <a:solidFill>
                  <a:schemeClr val="tx1"/>
                </a:solidFill>
                <a:effectLst/>
                <a:latin typeface="Calibri" pitchFamily="34" charset="0"/>
                <a:ea typeface="Calibri" pitchFamily="34" charset="0"/>
                <a:cs typeface="Times New Roman" pitchFamily="18" charset="0"/>
              </a:rPr>
              <a:t>Crew members and any other people who will be involved in the production of the game will need to be hired.</a:t>
            </a:r>
            <a:r>
              <a:rPr kumimoji="0" lang="en-GB" sz="2200" b="1" i="0" strike="noStrike" cap="none" normalizeH="0" dirty="0" smtClean="0">
                <a:ln>
                  <a:noFill/>
                </a:ln>
                <a:solidFill>
                  <a:schemeClr val="tx1"/>
                </a:solidFill>
                <a:effectLst/>
                <a:latin typeface="Calibri" pitchFamily="34" charset="0"/>
                <a:ea typeface="Calibri" pitchFamily="34" charset="0"/>
                <a:cs typeface="Times New Roman" pitchFamily="18" charset="0"/>
              </a:rPr>
              <a:t> </a:t>
            </a:r>
            <a:r>
              <a:rPr kumimoji="0" lang="en-GB" sz="2200" b="1" i="0" strike="noStrike" cap="none" normalizeH="0" baseline="0" dirty="0" smtClean="0">
                <a:ln>
                  <a:noFill/>
                </a:ln>
                <a:solidFill>
                  <a:schemeClr val="tx1"/>
                </a:solidFill>
                <a:effectLst/>
                <a:latin typeface="Calibri" pitchFamily="34" charset="0"/>
                <a:ea typeface="Calibri" pitchFamily="34" charset="0"/>
                <a:cs typeface="Times New Roman" pitchFamily="18" charset="0"/>
              </a:rPr>
              <a:t>The timescale for the production will need to be given and estimated as best as possible because many things will go wrong if the time scale is broken. </a:t>
            </a:r>
            <a:endParaRPr kumimoji="0" lang="en-GB" sz="2200" b="1" i="0" strike="noStrike" cap="none" normalizeH="0" baseline="0" dirty="0" smtClean="0">
              <a:ln>
                <a:noFill/>
              </a:ln>
              <a:solidFill>
                <a:schemeClr val="tx1"/>
              </a:solidFill>
              <a:effectLst/>
              <a:latin typeface="Arial" pitchFamily="34" charset="0"/>
            </a:endParaRPr>
          </a:p>
        </p:txBody>
      </p:sp>
      <p:pic>
        <p:nvPicPr>
          <p:cNvPr id="1026" name="Picture 2" descr="C:\Documents and Settings\05jblackwood\Local Settings\Temporary Internet Files\Content.IE5\77HDJTO8\MC900431514[1].png"/>
          <p:cNvPicPr>
            <a:picLocks noChangeAspect="1" noChangeArrowheads="1"/>
          </p:cNvPicPr>
          <p:nvPr/>
        </p:nvPicPr>
        <p:blipFill>
          <a:blip r:embed="rId3"/>
          <a:srcRect/>
          <a:stretch>
            <a:fillRect/>
          </a:stretch>
        </p:blipFill>
        <p:spPr bwMode="auto">
          <a:xfrm>
            <a:off x="5857884" y="4757734"/>
            <a:ext cx="1143008" cy="1143008"/>
          </a:xfrm>
          <a:prstGeom prst="rect">
            <a:avLst/>
          </a:prstGeom>
          <a:noFill/>
        </p:spPr>
      </p:pic>
      <p:pic>
        <p:nvPicPr>
          <p:cNvPr id="1027" name="Picture 3" descr="C:\Documents and Settings\05jblackwood\Local Settings\Temporary Internet Files\Content.IE5\41PPPFGA\MC900311556[1].wmf"/>
          <p:cNvPicPr>
            <a:picLocks noChangeAspect="1" noChangeArrowheads="1"/>
          </p:cNvPicPr>
          <p:nvPr/>
        </p:nvPicPr>
        <p:blipFill>
          <a:blip r:embed="rId4"/>
          <a:srcRect/>
          <a:stretch>
            <a:fillRect/>
          </a:stretch>
        </p:blipFill>
        <p:spPr bwMode="auto">
          <a:xfrm>
            <a:off x="7000892" y="857232"/>
            <a:ext cx="981307" cy="1049328"/>
          </a:xfrm>
          <a:prstGeom prst="rect">
            <a:avLst/>
          </a:prstGeom>
          <a:noFill/>
        </p:spPr>
      </p:pic>
    </p:spTree>
  </p:cSld>
  <p:clrMapOvr>
    <a:masterClrMapping/>
  </p:clrMapOvr>
  <p:transition>
    <p:randomBar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28794" y="1571612"/>
            <a:ext cx="5572164" cy="2554545"/>
          </a:xfrm>
          <a:prstGeom prst="rect">
            <a:avLst/>
          </a:prstGeom>
          <a:noFill/>
        </p:spPr>
        <p:txBody>
          <a:bodyPr wrap="square" rtlCol="0">
            <a:spAutoFit/>
          </a:bodyPr>
          <a:lstStyle/>
          <a:p>
            <a:r>
              <a:rPr lang="en-GB" sz="8000" b="1" dirty="0" smtClean="0"/>
              <a:t>Thank you for listening.</a:t>
            </a:r>
            <a:endParaRPr lang="en-GB" sz="8000" b="1" dirty="0"/>
          </a:p>
        </p:txBody>
      </p:sp>
    </p:spTree>
  </p:cSld>
  <p:clrMapOvr>
    <a:masterClrMapping/>
  </p:clrMapOvr>
  <p:transition>
    <p:cover dir="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
          <p:cNvSpPr>
            <a:spLocks noChangeArrowheads="1"/>
          </p:cNvSpPr>
          <p:nvPr/>
        </p:nvSpPr>
        <p:spPr bwMode="auto">
          <a:xfrm>
            <a:off x="1000100" y="1214422"/>
            <a:ext cx="7102572" cy="3477875"/>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GB" sz="4400" b="0" i="0" u="none" strike="noStrike" cap="none" normalizeH="0" baseline="0" dirty="0" smtClean="0">
                <a:ln>
                  <a:noFill/>
                </a:ln>
                <a:solidFill>
                  <a:srgbClr val="7030A0"/>
                </a:solidFill>
                <a:effectLst/>
                <a:ea typeface="Calibri" pitchFamily="34" charset="0"/>
                <a:cs typeface="Times New Roman" pitchFamily="18" charset="0"/>
              </a:rPr>
              <a:t>Action</a:t>
            </a:r>
            <a:r>
              <a:rPr kumimoji="0" lang="en-GB" sz="4400" b="0" i="0" u="none" strike="noStrike" cap="none" normalizeH="0" dirty="0" smtClean="0">
                <a:ln>
                  <a:noFill/>
                </a:ln>
                <a:solidFill>
                  <a:srgbClr val="7030A0"/>
                </a:solidFill>
                <a:effectLst/>
                <a:ea typeface="Calibri" pitchFamily="34" charset="0"/>
                <a:cs typeface="Times New Roman" pitchFamily="18" charset="0"/>
              </a:rPr>
              <a:t> </a:t>
            </a:r>
            <a:r>
              <a:rPr kumimoji="0" lang="en-GB" sz="4400" b="0" i="0" u="none" strike="noStrike" cap="none" normalizeH="0" baseline="0" dirty="0" smtClean="0">
                <a:ln>
                  <a:noFill/>
                </a:ln>
                <a:solidFill>
                  <a:srgbClr val="7030A0"/>
                </a:solidFill>
                <a:effectLst/>
                <a:ea typeface="Calibri" pitchFamily="34" charset="0"/>
                <a:cs typeface="Times New Roman" pitchFamily="18" charset="0"/>
              </a:rPr>
              <a:t>filled, amazing fantasy adventure game, swords, knives, money  everything you may want but can’t have. This game lets you.</a:t>
            </a:r>
            <a:endParaRPr kumimoji="0" lang="en-GB" sz="4400" b="0" i="0" u="none" strike="noStrike" cap="none" normalizeH="0" baseline="0" dirty="0" smtClean="0">
              <a:ln>
                <a:noFill/>
              </a:ln>
              <a:solidFill>
                <a:srgbClr val="7030A0"/>
              </a:solidFill>
              <a:effectLst/>
            </a:endParaRPr>
          </a:p>
        </p:txBody>
      </p:sp>
      <p:sp>
        <p:nvSpPr>
          <p:cNvPr id="8194" name="AutoShape 2" descr="data:image/jpg;base64,/9j/4AAQSkZJRgABAQAAAQABAAD/2wCEAAkGBhQSEBUSExQVExQVFBYaFRgYFxcVGhUVFBUXFRUUGBYXGyYfFxkjGhcXHzAgJCcpLCwsFR4xNTAqNSYrLCkBCQoKDQwMFA8PFCkYFBgpKSkpKSkpKSkpLikpKSkpKSkpKSkpKSkpKSkpKSkpKSkpKSkpKSkpKSkpKSkpKSkpKf/AABEIAOEA4QMBIgACEQEDEQH/xAAcAAEAAQUBAQAAAAAAAAAAAAAABgMEBQcIAgH/xABCEAACAQIDBQYDBgQEBAcAAAABAgADEQQSIQUGMUFRBxMiYXGBMlKRFEJiobHBI0PR8CRyguEVM1OiNERjkrK0wv/EABYBAQEBAAAAAAAAAAAAAAAAAAABAv/EABYRAQEBAAAAAAAAAAAAAAAAAAARAf/aAAwDAQACEQMRAD8A3jERAREQEREBPL1AouSAPPSephd4nZVBAuL6jqIGZVgdRrPsilDFlbFG0Oo8x5iZPC7d5VB7j9xAzETxSrBhdSCJ7gIiICIiAiIgIiICIiAiIgIiICIiAiIgIiICIiAiIgJSxFEOpU85ViBCzhzSqGkeBuU9ea/v7T7mmb3g2dnTMujLqPUc5gKdXMt+B4MOjDj/AFgXWHxTIbqf9/WSDAbTWoLcG6f0kWvae0qWNwdYEziYvZm183hf4uR6/wC8ykBERAREQEREBERAREQEREBERAREQEREBERAREQERED4y3FpEdp4TuaxP3H0PkeTft7yXyx2vgBVpkHpAizDlPIM+UybWPxKbHz+Vvp+k+MYFVXkh2TtTN4GOvI9fL1kZDSslSBNYmN2RtPvBlb4h/3DrMlAREQEREBERAREQEREBERAREQEREBERAREQEREBERAim8GE7uoKo+E6N6H+nGY+otjaTHaOFFRCp6SG5bXQ8U09V5H24fSB5g1LC54DjBM8VaYIIPPztA+4Laql/ATddQfT8xzkz2ZtEVV6MOI/ea4wGxij5iRpYjied7cvLlM5hcf3bghgD0uNfK0CcRLfBYwVFzD3HQy4vAREQEREBERAREQEREBERAREQEREBERAREQEREBIvvDhe7cVbaG4b0PH6cfaSiWm08KKlMjygQxxYzzefWvax4qcp9vhP0/SeLwL/Z2zjVJANgOJmTfdKnbTjLbdvHqrlW0zWsfMcpKYESwtZsNVA5HQjqB0lT7eXxtPpcAehWof6fSetp0jVr+DULxb7oPS/M+Q/KXC7HArUqqnVbB78wFYAjobt/doGfiIgIiICIiAiIgIiICIiAiJTxGIVFLMQqqCSToABqSfKBUlvX2hTQ2eoiHozKv6maO307VcTjKhw+BzrTNwMmlSoBxYt9xfLTzM13tXZz0quWuLuQDmuWDdfEdSQdD6ekDrqlWVhmUhgeYII+onucj7L2vXwrB8PWqUSDfwsQCfNfhYeom8ezrtbp422HxOWjifunglb/Lf4X/AAn28g2PERAREQEGIgRHbeFyVj0cW9xqP6e8xJkq3mw96eYcVN/prIhUpPUOp7tCfunxsP8ANwQelz5iUfWxIDZFBepa+RdSB1Y8EXzYiZDA4hiQGqPUN7d3SclFH43v4jx00HXlMRSTuiUFzTvfJTUkvlYF87Wu3hYX1ZtOOtpmWpqlHNWZMNRVUZgSLIRbMGZtDc8zc8La3kEhoFbeEiwNtOGnISo50muMX2xYGgBTw61cRyGRcqk+tSxJJ6KZIN2t7HxlZqD4SvhHVFf+NpmRmygqLA8YE0w7XUE8bSpPKLYWnqAiIgIiICIiAiIgIiICa57bNstS2eaamxquiH/Kbsw9wtvebGms+2jZ5qYNyouUyuP9Bu3/AG5oGr9xMdRFQ0aihHqKUWqL3IYhstubi3h63tyEpbw7z0apSgabmkgcO5FqneXsrpexGW2oa17kaWkcAuP79jMhQqpiqjDENkrPbu6xPhLgWC1R+LTx9eMCyrYN1RKpsadS4RxqCRxU/K3kZSB/2l5hMU2EqVKFemWpMbV6R4gjhUTo44gjjPO09mdyykN3lGoM1GoODr0PRxwIgbN7Ou2B0y4XHPmGgp1m/Jap/wD39es3LQ2grW1sT+foeBnIgFxJ52f9pDYUrhsUS2H4I51NHoD1p/p6QOiYmHwe0rAEHOhFwQb6HgQeYmUoVw4upv8A3zgVIiIFptWnekw8pDKTA6cxoR0k9Zb6SKbe2OUPeoPUdfKBhNp7Yo4Ok9epp6fEx5Ko6k3/ADJmmd5d6q+OqZqrWpqf4dIHwp5/ibqx/IaS+392+cTiSg/5dG6gdW+837eg8573a3KTEYf7TVrFFaq1NEprmqFlXNmIOgXlKI/s3Hth69KugBalUVxfgSpvr9Jtrs07QlxO0Uod33SGhVFO9Q1S1UutV7uQNLKbC2lj1mpdsbNahWqUCQ5ptoeTCwYactCPeTHB7BpvQo4zZZyYmgVOW5Jd11ZHUn4zr0BBtIOi4kT3C7Q6G0qQsRTxCi1WiT4lbmVv8SefLnJZAREQEREBERAREQEREBMHvVgO8pHS/wDfCZyeK1PMCDzgcn7f2ScNiGp2st7p/lJ0HtwmNqUwZu7f/c0VARbhqp5g+s0xjMI1FyjixHA8iOsoyWAYY1Vw1VguJUZcNVP8wcqFQ/8AxblwnjYGJVHqYDGApRqMVu3HDYgaLVHQX0NuR5zzu9uu2Nd8tTuhSCHMFao2ao2VAqqb8QSW5WHEkCZHbeHOOFQG3/EMLmSuBwxKUTkNVeri2vM8eemRgdo7NqYWu9CqLMp9mHJlPMGUmWZXZ2NXG0VwldgtZNMLWb/69Q/KeAPLQTEsGRmp1AVdDZgeIIlwTrs47QDhWGFxDf4dj4HP8ljyP/pn8vSbqo1SpzKf6EfvOXCAZsnsw3+yFcDiG8PDDuTwPKixPL5fp0gbxwmND+Tcx/TqJcyPL14Ec5lMHtDN4W0b8j/vAvZZ7VolqRA42l5Bgcwb7bqNhKxdQTSdjx1KMTcqTzB5H29cdsXeavhAy0shVjch0DWNrXBuCP8AadCb57tJXpNdbhhZh1H7HznOm19mNhq70W1ynwnhmU/Cf29QYFtVrs7tUc5mcksepP6ekUMVVpFjRqNSLLZsptmHQ/3znmJR4oKUfOpZG0tlJBU21KkagScbE7YtoYdQjOmIUcO9BLW6Z1IJ97yFRA6s3V3hTHYOliUFu8XxLxyuNHX2YGZaaS7Cd6slV9nudKl6lHyYD+InuBm/0nrN2yBERAREQEREBERAREQLbHYFaikETVe/W4YdTpY/dPnNuy3xmDWotiIHJjCthKxAepRexXMjMhKniLqQbeUt6DvSdatNitRDdWHG/wC/7zc+/wBuEKinSxHwn9ppvE4Z6TmnUFiPzHWUXW16C4hDi6KhT/5mkP5bn+ao/wCmx18jKuFxAxuWjVIXEgAUqraCqBwp1D83Rv7OPw2Jei4q0+I0IOoZTxVhzBEuds7KQ0RiqAPcsbOvE4er8h/AeKt7TIs6tFqbtTdSjqSrKeII5Q6XmU2uxq4TC4qqCKxapSLf9anSClKp6kElL87TGzQ3H2Yb9/aU+y12/wARTHhY/wA6mOd/nUceo16yfsl5y9RxL0nWrSYrUpsGUjkw4e3L3nSmC2v3uGpVaa52rU0ZRwAzKGJPOwva3P6kQZrBbQt4XPof2P8AWZOQethMYPE1TToKdO30tf8AOZTZG3jYpUADAaW1FuRF9bcrHhAkVRAwsZqrtF7P/tHiTw1Fvka2hB4q1uX6SYbA2oz4uqpY2OawJ+XIRb0DEe0kr0wRqLwOVcduji6Iu1IsOZQ5/wAhr+UxAa86u2jsFHU2FjNA9pm7/wBnxC1FFhUJD2+cag28xf6QIfM3utuo2OL2qCmEKL8BqEvUzZfCCLKMpufQAEmYWVcNi6lIlqVR6ZYWJRipI6Gx4SiphcXVwmJDoQKuHq6EG4zU2IIvzU2I8wZ1JuxvBTxuFp4mnwddRe5RxoyHzBuJygqWE2Z2Ib3ChiGwVQ2p4gg0ieC1gLFfLMPzUdZBviIiAiIgIiICIiAiIgIiIFvjMGKikETUfaHuJnBZRZxqp/abklntLZ4qoQeMDkl0KsUYWYGxEuNnbTrYdmajUKFhZxZWVh0ZGBU+4k/7RtyyCaqCzLx8x5zW6tfyPOUVcVjKlZs9V2qNawJPBegHADyEpw0CB4xBsp9J1BuPglp4Sgml0oUgPZBe3vOYXW4sZvbsz3sXE4Ommf8AxFBQlReZC+FagHNSLX87wNlsoIkP2nSCYgkcMp09Sv5aGXWL3tIBCZTbRn1yqegsfE3kJYBs/jvfNrfr0kDZICYpahNgxIa/muUHy4L9JN5B3SSfYNQmgublcD0B0/vygZAzRfbfjFNWlTHxXZj6Wyj8/wBJvOpwM527X6LfbUc8ChX3Vr/o0CERaJTrNYEygagE9qxFmUkMCCCOII1BHmCLzP7V20ME1Kjh6NFqfc0nd6lNajYlnQM7FmvlW91AW1rTHbdw9NXSvRFsPiFzIOPduNKlE/5T+RElHQ/Zpvp/xHBhmsK9KyVh1a2jjyYa+txJdOW9xt7n2bjFrC7Um8NZfmTqPxKdR7jnOncFjUrU0q02Do6hlYagqRcEQK8REBERAREQEREBERAREQMPt/Y4rIdNbfWc/b97qnDua6A5M1qgt8Pyt5jlf0nTBEiO+GwFdScoIIIYcmB0IMDnnYBofaqRxX/Iuc97lb2OTOF1KZrXtylxvXUwxxN8KEyd2ufuwy0zVucxphgCBbLyAve0obf2McLiDS4ofFTJ5oeR8xwPpLHLKPs+LcEMrMjDgVJUj0I1iIGWo734xcn8YuE+FXVGW3S1h+s2ZuNvWmKpOznLWQDvEJ0yjg6D5bki3LQW5nTsuNnbQfD1kr0jZ0N9dQ3VWHMGBvujjHqMFSi5ueLFVHrbU/lJxg6OVAvQSO7ib14faGHFWkAlRbCrT+9Tb91PJufqCJKZAM112l7qCvSaw14qejDh7Hh7zYstsfhBUQqekDkitRKMVYWINiOhEputxNgdpW6xp1DWUacH8ujenL6SAkSjJ4JBisL9nP8A4jD5nw551KXGpR8yPiA9ZQ2DVFWm+DqGwqnNRY/crgWHs3w+tpZLUZGV0JV1IKnoRqJebYwgdBjKQyo7WqqP5Nfif9DfED7SCwUEEowsykhgeRBsR+U2r2Kb89zU+wV2tTc3oE/dqH4qd+jcR536zXuN/wATROJUfx6QAxIH314JiAOvAN7Geq26+JTCjGFQtKyMLOveKrm1OoUBzKpNrN5g84HWMTXfZN2jfbqX2auw+1Ul4nTvkGmcD5h94e/ObEgIiICIiAiIgIiICIiAlOvRDKQecqRA072k7nd4hCjxqS1I9TzS/Rhp62mn6isnxoyEccykW+onWW1dkrWWxkbxO57gHKbjoQGB9Q1xA5sq17AZQCT+duXrMjtbYeJwoR8RRNNKgBU3zZSdcj2+FrcjNk719n1GqhHcjD1RwencKTyz0+HutvSYPDb7GmlTA7VpmqAthUAzZ1PDN16hx7yiC1D01J4e/CSHHbjVaVOo3eK1SiuapTsR4bAtla+pW+otMXt3Y/2asKaVVq0yoqUnQgnIT4c3Q6e9pktob8YirSNPLTp5qIp1WVTmqC9yzEk6m9jbqYGM2Jt6tg6y4nDsUdeI4h10ujD7ym3D0PGdXbNxDVKNN3UK7U0ZlBuFZlBKg87Ezmns73WOOx1NCL0qZD1TyKqdE/1HT0zdJ08o0kH2IiBHd6thitTOgOhBHUHiDOdt5tiHC1ymuU6qfw9PUHSdVMtxYzXHaHuWK1M20PFG6N5+R5wNC2l3sfaQo1CKgL4eqMtdOqn7w/EvEShisK1N2RxZlNiPOUWEoyZD7MxqsMtVLBlvqmIw1QcD5FSR5ETJb2bTqChTp0XD4CrY0jlHeKKdiMNVfie7NrDyHG0sNmVBiaP2GofGuZsG50yudWw5PyPy6N6y12LjFGfCYi60qjak8aFcaLUty10YdPSQW+Cxj0aiVqTFKlNgyMOII/u1uhnS/Z9vwm0sMH0WsllrJ8rfMPwNxHuOU5lxGFejVajUFnQ2Pn0IPMEaiSDs/wB5jgNoUq1yKTHJWHI030zEfhNm9jA6jifAZ9gIiICIiAiIgIiICIiAiIgWe0NnLUUgjWaZ7Sd0swFrK61EUMdAFqOEOY/KCwPsZvKQrtA2J39JqYuM6lSQLkX8jA0nvhuUMAtNlqM4epUpsHpdy2elbMyrc5qZuLHzHWY3Y2xauKqilRW5PE8lHVjyEn+D7ImquDWrV6trAZ24KOXUD0M2huxudSwiBUQL5Ac+pPMwKe4W59PAYcIurHV25u3XyHIDlJRFogIiICUcVhg6lTzlaIGl+0rcQt/Epj+Io0/Gvynz6fSak8uB5+U632ls9aqEETRvaJuGyu1ekvi4uo++PmH4v1ga4a4sQSCCCCORGo/aZnb1NcXQ+3IAKq2TFoPm4LXA+VufnMPee6FXITq2VhlqAGxZCdV/pfnAvMTjftNCmpUmvQUjOLeOgoJs3PMn6THaEf3zkz3b3RoqpxdTEtlSoooLTtnqKy3ztcGw+6V5kMOl8LvNsXuKrFARSZyFB4oRZspHIWNx5ekDovs92n9o2XhahJJ7lVYniWp/w2P1Un3kikR7KcG1LZGGV+JVnA6LUdnUf+1gfeS6AiIgIiICIiAiIgIiICIiAnl6YPEXnqIHlUA4CeoiAiIgIiICIiAlhtTZS1VII1l/EDQW/vZy6uatBfFxZB97zX8XlzmuXBBykEEcQRYj1BnXWM2etQWYSLbT7OKFY3ZEfzZQT9eMDQuxt562GpPSpWOZlKk2suviupHiBHLSx+kku5m4FbaGI7/E5jTLZnJ0NT8KjktgB6aCbT2Z2Y4akwYUqYI4HKL/AFOsluEwS0xZRAqUaQVQo0AFh7T3EQEREBERAREQEREBERAREQEREBERAREQEREBERAREQEREBERAREQERED/9k="/>
          <p:cNvSpPr>
            <a:spLocks noChangeAspect="1" noChangeArrowheads="1"/>
          </p:cNvSpPr>
          <p:nvPr/>
        </p:nvSpPr>
        <p:spPr bwMode="auto">
          <a:xfrm>
            <a:off x="77788" y="-1028700"/>
            <a:ext cx="2143125" cy="2143125"/>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8196" name="AutoShape 4" descr="data:image/jpg;base64,/9j/4AAQSkZJRgABAQAAAQABAAD/2wCEAAkGBhQSEBUSExQVExQVFBYaFRgYFxcVGhUVFBUXFRUUGBYXGyYfFxkjGhcXHzAgJCcpLCwsFR4xNTAqNSYrLCkBCQoKDQwMFA8PFCkYFBgpKSkpKSkpKSkpLikpKSkpKSkpKSkpKSkpKSkpKSkpKSkpKSkpKSkpKSkpKSkpKSkpKf/AABEIAOEA4QMBIgACEQEDEQH/xAAcAAEAAQUBAQAAAAAAAAAAAAAABgMEBQcIAgH/xABCEAACAQIDBQYDBgQEBAcAAAABAgADEQQSIQUGMUFRBxMiYXGBMlKRFEJiobHBI0PR8CRyguEVM1OiNERjkrK0wv/EABYBAQEBAAAAAAAAAAAAAAAAAAABAv/EABYRAQEBAAAAAAAAAAAAAAAAAAARAf/aAAwDAQACEQMRAD8A3jERAREQEREBPL1AouSAPPSephd4nZVBAuL6jqIGZVgdRrPsilDFlbFG0Oo8x5iZPC7d5VB7j9xAzETxSrBhdSCJ7gIiICIiAiIgIiICIiAiIgIiICIiAiIgIiICIiAiIgJSxFEOpU85ViBCzhzSqGkeBuU9ea/v7T7mmb3g2dnTMujLqPUc5gKdXMt+B4MOjDj/AFgXWHxTIbqf9/WSDAbTWoLcG6f0kWvae0qWNwdYEziYvZm183hf4uR6/wC8ykBERAREQEREBERAREQEREBERAREQEREBERAREQERED4y3FpEdp4TuaxP3H0PkeTft7yXyx2vgBVpkHpAizDlPIM+UybWPxKbHz+Vvp+k+MYFVXkh2TtTN4GOvI9fL1kZDSslSBNYmN2RtPvBlb4h/3DrMlAREQEREBERAREQEREBERAREQEREBERAREQEREBERAim8GE7uoKo+E6N6H+nGY+otjaTHaOFFRCp6SG5bXQ8U09V5H24fSB5g1LC54DjBM8VaYIIPPztA+4Laql/ATddQfT8xzkz2ZtEVV6MOI/ea4wGxij5iRpYjied7cvLlM5hcf3bghgD0uNfK0CcRLfBYwVFzD3HQy4vAREQEREBERAREQEREBERAREQEREBERAREQEREBIvvDhe7cVbaG4b0PH6cfaSiWm08KKlMjygQxxYzzefWvax4qcp9vhP0/SeLwL/Z2zjVJANgOJmTfdKnbTjLbdvHqrlW0zWsfMcpKYESwtZsNVA5HQjqB0lT7eXxtPpcAehWof6fSetp0jVr+DULxb7oPS/M+Q/KXC7HArUqqnVbB78wFYAjobt/doGfiIgIiICIiAiIgIiICIiAiJTxGIVFLMQqqCSToABqSfKBUlvX2hTQ2eoiHozKv6maO307VcTjKhw+BzrTNwMmlSoBxYt9xfLTzM13tXZz0quWuLuQDmuWDdfEdSQdD6ekDrqlWVhmUhgeYII+onucj7L2vXwrB8PWqUSDfwsQCfNfhYeom8ezrtbp422HxOWjifunglb/Lf4X/AAn28g2PERAREQEGIgRHbeFyVj0cW9xqP6e8xJkq3mw96eYcVN/prIhUpPUOp7tCfunxsP8ANwQelz5iUfWxIDZFBepa+RdSB1Y8EXzYiZDA4hiQGqPUN7d3SclFH43v4jx00HXlMRSTuiUFzTvfJTUkvlYF87Wu3hYX1ZtOOtpmWpqlHNWZMNRVUZgSLIRbMGZtDc8zc8La3kEhoFbeEiwNtOGnISo50muMX2xYGgBTw61cRyGRcqk+tSxJJ6KZIN2t7HxlZqD4SvhHVFf+NpmRmygqLA8YE0w7XUE8bSpPKLYWnqAiIgIiICIiAiIgIiICa57bNstS2eaamxquiH/Kbsw9wtvebGms+2jZ5qYNyouUyuP9Bu3/AG5oGr9xMdRFQ0aihHqKUWqL3IYhstubi3h63tyEpbw7z0apSgabmkgcO5FqneXsrpexGW2oa17kaWkcAuP79jMhQqpiqjDENkrPbu6xPhLgWC1R+LTx9eMCyrYN1RKpsadS4RxqCRxU/K3kZSB/2l5hMU2EqVKFemWpMbV6R4gjhUTo44gjjPO09mdyykN3lGoM1GoODr0PRxwIgbN7Ou2B0y4XHPmGgp1m/Jap/wD39es3LQ2grW1sT+foeBnIgFxJ52f9pDYUrhsUS2H4I51NHoD1p/p6QOiYmHwe0rAEHOhFwQb6HgQeYmUoVw4upv8A3zgVIiIFptWnekw8pDKTA6cxoR0k9Zb6SKbe2OUPeoPUdfKBhNp7Yo4Ok9epp6fEx5Ko6k3/ADJmmd5d6q+OqZqrWpqf4dIHwp5/ibqx/IaS+392+cTiSg/5dG6gdW+837eg8573a3KTEYf7TVrFFaq1NEprmqFlXNmIOgXlKI/s3Hth69KugBalUVxfgSpvr9Jtrs07QlxO0Uod33SGhVFO9Q1S1UutV7uQNLKbC2lj1mpdsbNahWqUCQ5ptoeTCwYactCPeTHB7BpvQo4zZZyYmgVOW5Jd11ZHUn4zr0BBtIOi4kT3C7Q6G0qQsRTxCi1WiT4lbmVv8SefLnJZAREQEREBERAREQEREBMHvVgO8pHS/wDfCZyeK1PMCDzgcn7f2ScNiGp2st7p/lJ0HtwmNqUwZu7f/c0VARbhqp5g+s0xjMI1FyjixHA8iOsoyWAYY1Vw1VguJUZcNVP8wcqFQ/8AxblwnjYGJVHqYDGApRqMVu3HDYgaLVHQX0NuR5zzu9uu2Nd8tTuhSCHMFao2ao2VAqqb8QSW5WHEkCZHbeHOOFQG3/EMLmSuBwxKUTkNVeri2vM8eemRgdo7NqYWu9CqLMp9mHJlPMGUmWZXZ2NXG0VwldgtZNMLWb/69Q/KeAPLQTEsGRmp1AVdDZgeIIlwTrs47QDhWGFxDf4dj4HP8ljyP/pn8vSbqo1SpzKf6EfvOXCAZsnsw3+yFcDiG8PDDuTwPKixPL5fp0gbxwmND+Tcx/TqJcyPL14Ec5lMHtDN4W0b8j/vAvZZ7VolqRA42l5Bgcwb7bqNhKxdQTSdjx1KMTcqTzB5H29cdsXeavhAy0shVjch0DWNrXBuCP8AadCb57tJXpNdbhhZh1H7HznOm19mNhq70W1ynwnhmU/Cf29QYFtVrs7tUc5mcksepP6ekUMVVpFjRqNSLLZsptmHQ/3znmJR4oKUfOpZG0tlJBU21KkagScbE7YtoYdQjOmIUcO9BLW6Z1IJ97yFRA6s3V3hTHYOliUFu8XxLxyuNHX2YGZaaS7Cd6slV9nudKl6lHyYD+InuBm/0nrN2yBERAREQEREBERAREQLbHYFaikETVe/W4YdTpY/dPnNuy3xmDWotiIHJjCthKxAepRexXMjMhKniLqQbeUt6DvSdatNitRDdWHG/wC/7zc+/wBuEKinSxHwn9ppvE4Z6TmnUFiPzHWUXW16C4hDi6KhT/5mkP5bn+ao/wCmx18jKuFxAxuWjVIXEgAUqraCqBwp1D83Rv7OPw2Jei4q0+I0IOoZTxVhzBEuds7KQ0RiqAPcsbOvE4er8h/AeKt7TIs6tFqbtTdSjqSrKeII5Q6XmU2uxq4TC4qqCKxapSLf9anSClKp6kElL87TGzQ3H2Yb9/aU+y12/wARTHhY/wA6mOd/nUceo16yfsl5y9RxL0nWrSYrUpsGUjkw4e3L3nSmC2v3uGpVaa52rU0ZRwAzKGJPOwva3P6kQZrBbQt4XPof2P8AWZOQethMYPE1TToKdO30tf8AOZTZG3jYpUADAaW1FuRF9bcrHhAkVRAwsZqrtF7P/tHiTw1Fvka2hB4q1uX6SYbA2oz4uqpY2OawJ+XIRb0DEe0kr0wRqLwOVcduji6Iu1IsOZQ5/wAhr+UxAa86u2jsFHU2FjNA9pm7/wBnxC1FFhUJD2+cag28xf6QIfM3utuo2OL2qCmEKL8BqEvUzZfCCLKMpufQAEmYWVcNi6lIlqVR6ZYWJRipI6Gx4SiphcXVwmJDoQKuHq6EG4zU2IIvzU2I8wZ1JuxvBTxuFp4mnwddRe5RxoyHzBuJygqWE2Z2Ib3ChiGwVQ2p4gg0ieC1gLFfLMPzUdZBviIiAiIgIiICIiAiIgIiIFvjMGKikETUfaHuJnBZRZxqp/abklntLZ4qoQeMDkl0KsUYWYGxEuNnbTrYdmajUKFhZxZWVh0ZGBU+4k/7RtyyCaqCzLx8x5zW6tfyPOUVcVjKlZs9V2qNawJPBegHADyEpw0CB4xBsp9J1BuPglp4Sgml0oUgPZBe3vOYXW4sZvbsz3sXE4Ommf8AxFBQlReZC+FagHNSLX87wNlsoIkP2nSCYgkcMp09Sv5aGXWL3tIBCZTbRn1yqegsfE3kJYBs/jvfNrfr0kDZICYpahNgxIa/muUHy4L9JN5B3SSfYNQmgublcD0B0/vygZAzRfbfjFNWlTHxXZj6Wyj8/wBJvOpwM527X6LfbUc8ChX3Vr/o0CERaJTrNYEygagE9qxFmUkMCCCOII1BHmCLzP7V20ME1Kjh6NFqfc0nd6lNajYlnQM7FmvlW91AW1rTHbdw9NXSvRFsPiFzIOPduNKlE/5T+RElHQ/Zpvp/xHBhmsK9KyVh1a2jjyYa+txJdOW9xt7n2bjFrC7Um8NZfmTqPxKdR7jnOncFjUrU0q02Do6hlYagqRcEQK8REBERAREQEREBERAREQMPt/Y4rIdNbfWc/b97qnDua6A5M1qgt8Pyt5jlf0nTBEiO+GwFdScoIIIYcmB0IMDnnYBofaqRxX/Iuc97lb2OTOF1KZrXtylxvXUwxxN8KEyd2ufuwy0zVucxphgCBbLyAve0obf2McLiDS4ofFTJ5oeR8xwPpLHLKPs+LcEMrMjDgVJUj0I1iIGWo734xcn8YuE+FXVGW3S1h+s2ZuNvWmKpOznLWQDvEJ0yjg6D5bki3LQW5nTsuNnbQfD1kr0jZ0N9dQ3VWHMGBvujjHqMFSi5ueLFVHrbU/lJxg6OVAvQSO7ib14faGHFWkAlRbCrT+9Tb91PJufqCJKZAM112l7qCvSaw14qejDh7Hh7zYstsfhBUQqekDkitRKMVYWINiOhEputxNgdpW6xp1DWUacH8ujenL6SAkSjJ4JBisL9nP8A4jD5nw551KXGpR8yPiA9ZQ2DVFWm+DqGwqnNRY/crgWHs3w+tpZLUZGV0JV1IKnoRqJebYwgdBjKQyo7WqqP5Nfif9DfED7SCwUEEowsykhgeRBsR+U2r2Kb89zU+wV2tTc3oE/dqH4qd+jcR536zXuN/wATROJUfx6QAxIH314JiAOvAN7Geq26+JTCjGFQtKyMLOveKrm1OoUBzKpNrN5g84HWMTXfZN2jfbqX2auw+1Ul4nTvkGmcD5h94e/ObEgIiICIiAiIgIiICIiAlOvRDKQecqRA072k7nd4hCjxqS1I9TzS/Rhp62mn6isnxoyEccykW+onWW1dkrWWxkbxO57gHKbjoQGB9Q1xA5sq17AZQCT+duXrMjtbYeJwoR8RRNNKgBU3zZSdcj2+FrcjNk719n1GqhHcjD1RwencKTyz0+HutvSYPDb7GmlTA7VpmqAthUAzZ1PDN16hx7yiC1D01J4e/CSHHbjVaVOo3eK1SiuapTsR4bAtla+pW+otMXt3Y/2asKaVVq0yoqUnQgnIT4c3Q6e9pktob8YirSNPLTp5qIp1WVTmqC9yzEk6m9jbqYGM2Jt6tg6y4nDsUdeI4h10ujD7ym3D0PGdXbNxDVKNN3UK7U0ZlBuFZlBKg87Ezmns73WOOx1NCL0qZD1TyKqdE/1HT0zdJ08o0kH2IiBHd6thitTOgOhBHUHiDOdt5tiHC1ymuU6qfw9PUHSdVMtxYzXHaHuWK1M20PFG6N5+R5wNC2l3sfaQo1CKgL4eqMtdOqn7w/EvEShisK1N2RxZlNiPOUWEoyZD7MxqsMtVLBlvqmIw1QcD5FSR5ETJb2bTqChTp0XD4CrY0jlHeKKdiMNVfie7NrDyHG0sNmVBiaP2GofGuZsG50yudWw5PyPy6N6y12LjFGfCYi60qjak8aFcaLUty10YdPSQW+Cxj0aiVqTFKlNgyMOII/u1uhnS/Z9vwm0sMH0WsllrJ8rfMPwNxHuOU5lxGFejVajUFnQ2Pn0IPMEaiSDs/wB5jgNoUq1yKTHJWHI030zEfhNm9jA6jifAZ9gIiICIiAiIgIiICIiAiIgWe0NnLUUgjWaZ7Sd0swFrK61EUMdAFqOEOY/KCwPsZvKQrtA2J39JqYuM6lSQLkX8jA0nvhuUMAtNlqM4epUpsHpdy2elbMyrc5qZuLHzHWY3Y2xauKqilRW5PE8lHVjyEn+D7ImquDWrV6trAZ24KOXUD0M2huxudSwiBUQL5Ac+pPMwKe4W59PAYcIurHV25u3XyHIDlJRFogIiICUcVhg6lTzlaIGl+0rcQt/Epj+Io0/Gvynz6fSak8uB5+U632ls9aqEETRvaJuGyu1ekvi4uo++PmH4v1ga4a4sQSCCCCORGo/aZnb1NcXQ+3IAKq2TFoPm4LXA+VufnMPee6FXITq2VhlqAGxZCdV/pfnAvMTjftNCmpUmvQUjOLeOgoJs3PMn6THaEf3zkz3b3RoqpxdTEtlSoooLTtnqKy3ztcGw+6V5kMOl8LvNsXuKrFARSZyFB4oRZspHIWNx5ekDovs92n9o2XhahJJ7lVYniWp/w2P1Un3kikR7KcG1LZGGV+JVnA6LUdnUf+1gfeS6AiIgIiICIiAiIgIiICIiAnl6YPEXnqIHlUA4CeoiAiIgIiICIiAlhtTZS1VII1l/EDQW/vZy6uatBfFxZB97zX8XlzmuXBBykEEcQRYj1BnXWM2etQWYSLbT7OKFY3ZEfzZQT9eMDQuxt562GpPSpWOZlKk2suviupHiBHLSx+kku5m4FbaGI7/E5jTLZnJ0NT8KjktgB6aCbT2Z2Y4akwYUqYI4HKL/AFOsluEwS0xZRAqUaQVQo0AFh7T3EQEREBERAREQEREBERAREQEREBERAREQEREBERAREQEREBERAREQERED/9k="/>
          <p:cNvSpPr>
            <a:spLocks noChangeAspect="1" noChangeArrowheads="1"/>
          </p:cNvSpPr>
          <p:nvPr/>
        </p:nvSpPr>
        <p:spPr bwMode="auto">
          <a:xfrm>
            <a:off x="77788" y="-1028700"/>
            <a:ext cx="2143125" cy="2143125"/>
          </a:xfrm>
          <a:prstGeom prst="rect">
            <a:avLst/>
          </a:prstGeom>
          <a:noFill/>
        </p:spPr>
        <p:txBody>
          <a:bodyPr vert="horz" wrap="square" lIns="91440" tIns="45720" rIns="91440" bIns="45720" numCol="1" anchor="t" anchorCtr="0" compatLnSpc="1">
            <a:prstTxWarp prst="textNoShape">
              <a:avLst/>
            </a:prstTxWarp>
          </a:bodyPr>
          <a:lstStyle/>
          <a:p>
            <a:endParaRPr lang="en-GB"/>
          </a:p>
        </p:txBody>
      </p:sp>
      <p:pic>
        <p:nvPicPr>
          <p:cNvPr id="8198" name="Picture 6" descr="http://t2.gstatic.com/images?q=tbn:ANd9GcSAzt5aVROU0MZPAtEmCCw0982DQYwhK0BU7xiF3FNt1_KHohq7&amp;t=1"/>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5000628" y="4214818"/>
            <a:ext cx="1143008" cy="1143008"/>
          </a:xfrm>
          <a:prstGeom prst="rect">
            <a:avLst/>
          </a:prstGeom>
          <a:noFill/>
        </p:spPr>
      </p:pic>
      <p:sp>
        <p:nvSpPr>
          <p:cNvPr id="8202" name="AutoShape 10" descr="data:image/jpg;base64,/9j/4AAQSkZJRgABAQAAAQABAAD/2wBDAAkGBwgHBgkIBwgKCgkLDRYPDQwMDRsUFRAWIB0iIiAdHx8kKDQsJCYxJx8fLT0tMTU3Ojo6Iys/RD84QzQ5Ojf/2wBDAQoKCg0MDRoPDxo3JR8lNzc3Nzc3Nzc3Nzc3Nzc3Nzc3Nzc3Nzc3Nzc3Nzc3Nzc3Nzc3Nzc3Nzc3Nzc3Nzc3Nzf/wAARCACaAKkDASIAAhEBAxEB/8QAHAAAAgMBAQEBAAAAAAAAAAAAAAYEBQcDAQII/8QAQRAAAQMDAgMGAwUGBQIHAAAAAQIDBAAFERIhBjFBEyJRYXGBFJGhByMyQrEzUmLB0fAVU3Lh8RYkJUNjgqKywv/EABkBAQEBAQEBAAAAAAAAAAAAAAABAgMEBf/EACARAQEAAgMAAwEBAQAAAAAAAAABAhESITEDQVEiYXH/2gAMAwEAAhEDEQA/ANsooor5zYooozQFFeZr3NAUUZr4cdQ0nLi0oHio4H1qj7oqsk8Q2eKnU/dISB5vpP6VTv8A2jcLsvpYFwLq1bDsmlKBPhnGKsxtDXRmlWTxgvsyqHZpzm+NTyezSPM56VWSLxdZpAcfEdpwadDPdIPrzzWp8dqWnGZcoUPUZMhCCkZKc5Py51VNcTtvTW20xHhEXsJSknSFdM7be9VMK3FbyVxoK1KIAL8g6iB6cvGmluOPhgy6pTiSMEK65rpPjk9NpqFAjb5eFe1Ww3VMPGI8SopHcUfzo6e46/OrIHNccsdVRRRRWQUUUUBRRRQFFFBFBxflMsJcU6sANoK1AbkJ8cVSHjC2LbcVELsgoGcJRpz86gXq5Kt3Fzfb5+HdYSk+BTkg/I4qTDgMRVmE0lCeyOtjoFtk53OOhyPlXbD48b6lfLnEk11OqHbjjTkFxR3PhjAr4F0v7gALcZk6SVd0k5+fKvb7do9hbZQYXxEhaFKykHTgYB35535VG4d4vbuktqM7BVHW6CWz6Z5jGRtXSYyJtVXyffIKVLn3d06EdopuOkIBHQZG+9Ub0ePxhZnm5cgmYykqbUpZPZK6eeDTRx/DfMV2Sw2pSHEBK8flAO/zFZ9aLiqDfFEalJdCWkqGAQSc97yrcxmmbakW3g4mI2r4uMoFvZxLGok565PTlVkeEYjqVIfkvrQQO6kJQAeZOwq47V2G+ozGizHc73aKGEpV68gD+vrXxKvtoi6+1uDGpBCVJSrUQTy2HOvHnc5Xvw4WSr2zQITyAy92hUgDSkrO4xjG/PnUC+C5RnksW9lTSEpyXWEa1E57p3ycdDjlVR/1hbmF9pHEl4tL3U0ySAnGSrJ6VexOLbPNiNSgtxZdJGhWcpIztj++ldvjuVnbzfNhN9OvDzl2Uou3BSkaF4SFnKlpPMEDljO1Xi71DbXpWs8jgJ7xI5chVKq9Si2VwIGG9/vHcNoT6k4H1pYnXu1Rg4Jdx7dxRUSzbW9iT4rOB8s1125SU3T77HWvDyFMIbJUHVLGtBHIgeftzq04dvBucIOyGVx3ArSQtJAUehSTzB+lZC/xc8jItFuYhjn2zx7Zz5nYewqTwZMnXPiuIubOcknVnvKJH9+lc8rK3rpt1FGaM1wBRRRUBRRRQFFfClpSCpSgABkknkKq5HEdtZQpSH+3KRkhkavryrUlvggcdW/4m1/GNo1OxCVEDmpB2UP51UcL3U3SEI6V/wDfQu+yon8aOqc+Y/vap8zih6Q0tEKEClSebh1Z8sD+tZ520rhe5h4oKcguNDooHp6ZrrJZ6etCuV/tbsVPbKaUCrSphxOpaVdRgg4xVUze4TDh+DjKSSCCtlrnjptgikqbxfPkzHpLLFuYdcVlakxg4o+G6jioEjiK9vftbtIAPRpYaHySK6c4cGns8QTFsqS3ZZRSpOy17g+WFYFLdwYZef7f4K22xZ/GZEtA1eenO1Izkl19RL63XT+84tS//sai6kp3+7SR0AFTmcGjR5ltbaVHk3+CtlYw42ylxzukbjYYrPFXCHa7nJgRHUushagh5bWNsedQn7lHYzrdyr3qjDr8u4kxmO0cdXhCSnOasnJZ/JtVxJlSdD6yckkNIHX29q94Y4pukRcpEJxtlK8d7s0qVsehI2qLbOG7vIf0SpaIWnc6UAn6U62X7ObS22kuXBbxXucuaengMU46LnKW7jdJU5WufMekEcu0cJA9uVVxlpJ7pyemNzWqN/Z9ay2n7tlZGcYJydsDOfDJNVrf2ctxXWtbjaUJJAVpAWoc9j4k438KknXbNyIQ7d0fdx3T6JIB+lNPBUK9Qb4xORCQtKQQUFzBVkHatLtUSIwx2agl5wbrUoePT0qc++zDjlxKBgDCUpH4ieQFSLvbhHv0xcrsZFvDCEtlxx0ughKfara1zUz4SJCQAFEj5GkHii5Ox1C1tKzLkELlqTvp8ECnyyxRBtUaOM9xsZz486xnJIJ1FFFcQUUUUCxKmqZ4sXFfyWH2EhAPI88/rUKDaYsVb7KmgtbSzlRPNJ3Scehx7VK47iK+EZuTIPaRVd4j90/71A/xQPNMXJJyCns3wPDOx9jXpwvSVJlyolvY7SS+WWs4SlKMFR8uppavrtq4it7zEJ5JlIGpOonV9elffGERFzbQe3CFtpUnSrJBB9NwdudJLTTdmWHO0B7NCktoBwnJ55J39sVrW/UlVM9xm1ns5WttXLCv9qrHL7HSCWmVLA2BO1T3I7PEd6bYnTEQ0K5OaSvHlsNvU7Vdq4PjxXxCg295TikFSJLpCw4B1Tg4xTUjXKkk3mUvP3aG0+Kuf1qC9KdkPAlbhSPD9cVp0T7OkukmSlS3M/gSeR8zyFWaeE7Pa1hE1+OyrAPZqO48M9avScqyRElZ2K21jwWnHOpFqlOxruh9g9isDKS2SNO3QitSlfZ5AucdT1sdaIO/cIOk+X9DSlO+zq7QVFxER8aR+JrvA+lWSHJLjcVXfl8c6odUrIcB9lA1bR+KHFgJkw4jp/eSktKGfIEVQRrFcBF1PNqC0/5wxn35ivOzUyghxK29O6sp1oA8dQ5e9YsrUspxZ4rislORLjKB/IoKT/8AIA13VxJAmlAlTXXCg93tGkEp9O94UlYcKQrGtB5LbVqTXyVIwAtCVZ55SDWe59mpT6iXbHEp7KWwFbY1slO45bjNW0S4R4EZb78qKtqMkqix2lklxw8iQd9jWXdlHUNmUA+O4oQ4xFzlfZqWQkLKgQkE7mm7SyHLhCHIv3FAlPnWhtZdeX0Kv72rYsUl8ETuH7baWmI05kuL3cUdsnw3publR3Blt9tQ8lisfJvaO1FFFcgUUUUHGVHRKjOsOgFDiSlXvWUW9Ttpu0m0zU/dai2rVyIPI/KtdNZx9qsWPH+HufbNtOH7p3URy6GumF+gsX9N2Z1Q2gwWUEFuU4sJGk8hueYpOuMZ8kqduTQKidmsq5+gqLJubTrhS0p6QrO2gbH3Ncg1cJQ+6iJQOqlAn6mu+6molcPxFRXnJTTilJxo1KGMnnTZars9DX/2TiGiValxnQSys+I6oP8AEmliA5LhthMlBIBJDiDuPIjkRVkjQ6lLiVAJ6Efhz/8Ak1jKXe25rWmlWbiWBLdbjSmlRpIPdjvKCdR/gc2Sv0ODU288J2u/yVvFxTb6sFbak9RyVjIIPnWVfEKSn4Z5CXUf5bm49v8AarqzcTvwNDPbl5hP4WJRJKP9C/xJrMz16nH8PVstbNmW6tp5alvAJK9GMgE8k+v5jUWZxQIbKmoaUvOryFEqUce/X2qFLvDN6gqaauKIjmxLczYHHg4OfoRVLL4ht1mb0WhJlSgMGY6nZJ/gSf1NdJlPU1VhdSpQal8TSzHjJTlmC3u4vz8h5mkrivi1TtvdhwGUQoShpDTf4nP9SuZNUV8vbjz6nZDqnn1nOFKyT61ccM260uuIlyLy0mZgZRJYOhJ8Ad/qKv8AtNEmJIuMIBUdTzaD5HFWkbiRewmMpdB5kCtYQxrSD/4ZJaxgFtY3HvivhdltUrIl2UKH/opCv0NW3Gs97Z43dIb6NcZakOJ/KD/KpdqtL16fDme4hefvBspX9KZl8LWRMlRVaw02k5TkrSr32xTTa3bXELbIjobGcEh0H5ADJ9BvWep41u1Cs3CTZShb7UcFJ/Kkj351PmQbPFejrCXC2F5RHCyTKV4AH8oOMq5UX3iBuGPh2I/byDyYzpQj+J5fT/SN/Gk+VdOyLqhJMq5SBh6UBhKU/uIH5UjPSs3IkafwldRNkTGXHS4+DqODlCB+6n0pnFIv2XQUsQVy1OJW5ISFjSfy5/4p6Fcs/QUUUVgBrHeI5Nqu92lQL0goMeQpDMlO6SkHZKx4VsRrKePOEn40qRcoiFOxnVFa0pGS2Tz9q38d0f8AURFhgRlI+4ZbbXjStA1Nr9D096qeKuHZstQVDcQlgIx2erTpPU+BqBCvsyz5DSg7FV+Nh0ZSf6Vf2+/wrogNQnEMyFkARZasJJ/hX/I13mX6WEdUF21tul1YVqTjQknT6+ftVAq7PRXiphw5zggAFJ9R1pwvjLanHVXaS2wnV3IkdQcWPUjYe59qT5y4xe0Qo5QOQGda1e/9K1uX1kwwJ/xsFT6muzCAO02y2M9f4a7oWCMocUhKhnIOpBq7+zQMJtpZmNDQ6tTT4UN9Kts+xxV1N4JhLacXb3fgpjKih0N7oUR4o8+e1crN+Ny6Ji3VtMlZWk7cknGfrS/cbksrLMUa3DtnGwpiufC/EC1lpAjJb6uNqO48h0ph4Z4LaYjtoeSFvlOFLCTg+laxmvUubIXmn8hTu6s887mrmIh5KEuOMOhBH49OR9Ka+IeHZNrklDzOkYCWFacpUepP86uuFoIfsqUGL2gaV3t8kdcgc8V0y8TG9kphYKgUEE+X95qW1JebUFNSHW1Dlhwg1f3OLw666+ntQh5r8YQhWQT05c6pJbEZjPYSi6kAKAU2o5z0BxzrzzLfsei4fjou63R1QH+JyUnl+05+1TrXe75Ce7QzDKSfyuuYIz+6cZB96oWHkOrUltZ7n4iMkJ9QeVTEqQ00XHnChtPNTSsA+XhnyrWnLaVcJ78l1Rc0lw899k/0rjZoDt2fU21nsP8AzHBtr8gfCuNvtku9OBxxDjFuQcnJGVDzPStN4eYtMRlKEKSEjAToSVDcbcqsxkS1N4JYNlX8GAUtJ7zYJ/IrGQPQ0/CkxybDc0qZUpt1oFaFuo0pPik58aYrLcWbhCbdYUFJI2Ofp6ip8k62zFlRRmiuCivFpC0lKgCCMEGvaKDNeOeAS8hyfYgEufiXH6K8xWbQeDr3dFrUzDXHbbOHHpH3aE48zzrbuI+IE2+4otynhFVIZ1NSlI1pSrOMKHh/WlqRa7jNBF0fXJka8IZDgCFo/eSfw48udejG3Xab0TGuFLYxhU+c9d3v8qL3GfdfNXtUlzh6atns4sFi3sKBwGUYUoeaj3j9Keo3DboQe0W3HTn9kxnO3TWehqTJhvxYYwXAygYwCVqx6nnjyrey37ZtaLc5Y5ZiqJc7TK8Hmqusy9XByY4qQ3b5DZwkdugoWAOQ1JP6iudykP8A+IP9olDCggqQpJ3O/PJ57VSgN6DqcCiTzJ5Vzy9axssM0a7RF4MiI/HIIwqNL1fRQ/nUtu6w23dbN3uLZJydTaCPcBW9Jg0Dkvn4HNdGm0Y2QvbqQaTKrcYenLrFdjqadvhKFHJCoQxn518Q3IKXQuNe4+ofvtrRn33pHW6hKsHSkdSrAri7OgNKw4+ykjwVWuWSXGLjjNtMe/MyWp7TiZqAXPhncEqG3UbGqxaVqT3nHN8c5QzjG3IVR3G5QHpzHeU5HSk6ynOc74ArgJtsA/ZO5I3yTzz68sfWllbxuourSUQuI29cptpMg6HVKVrGlQ67b0xTrHYVvdo7eEOqCsgNsKx+opCRLg/HR1NBSGkq7yl79dvpimVqfbnc4kNHz1b1e4xZDExNgxG9DMqa4kjGAEtjH1r6PECEq0MxVKJ5Bb6iR7DFUaJMQnuraOBt3xXdBQRqQkrB2yg8qhqJz3EkkZDTMdkHbIZ1H5nNSuHrxeXrk2uO6664k5Szg6T47YAG3XpVOpxhsju4OPHlXSNMcaQ58G4W1L7qlpO+OeM/Kouttqtt5ZlPIivFCJunUtlC9ejyJ5Zq1rL/ALMoyzd1vZUpKWyVKUep/wCa1DNc85IyKMUUVzCD9q1scfiRZzDalKZUUOEHkk7g/OlPh3iV2FohTR20QkYQrmn/AEn8prZ3mkPNqbdSFIUMEEcxWW8Y8DLhByZa0F2PzU0OafSumN3NLL9HG33JosoWHu2iuHDcjO4/hX4H9amTHktMLeWRhI68qxm03ufZXlKjq7Ro911lYylQ8CKa0cSNy4XaQbmuAEkF2O632mB10K5+x5V0l/Sz8ReKGX58ZaQqPAQtX3alp3WfQ7k0kN8OXVf3jT47ALI7ZxAQgfP+VM06/Q0BRhRTKezn4mYdQB8hy/Wly4T5dwdLk6Qt5QGySe6kenSnKExrk7EYhhXaXF6W7jb4ZIbbHudz7VTTLgWM99WBt+Ik/OmG3Wpy9FTceQ0FA47M7avLPSmGLwRbpkdSXIq+1bOFoUSFpPr/AGKT0t0x5Lq33CTqJUrmcnPhXdVqmOjLUZ1X/trWWuErTblB3s8FJ7qlnVg+/wDIGupet8RQWhr4hxWcYWQM55b/AMhXXf4zusXLL7LmlbakqHNJGDX2U4wNyonGnrWyu2yfeSpMeyBbasYffSBo9DtUG48DRURFrud3hsSEpJaQg6zq6AkdKbXG3xloiySjUUpbT4nbn/xXz2D7f3iCopO2ojb51cwnUKU4PgzIeSchTi+6kDbeu0j4mY2Wkr7VW2llhHcGD1NTdbsmnVjhZpTDT709DvaJCgllPL3qZHgtRMhsYI6k4q8sPDN6kQWGo8JzITgkjAGfOmOF9ml1fIMt5pgHnvk8/wC+tZu/tjeiOlbexI1+ZOPrUuOh54hLTRUonASgc61S1/ZvaImFSi5IX1zsP600wbVAgJCYcRprHVKd/nWOWMXdLP2cWd63QHZEppTTjxACVDfA60417RXHO8qgoooqArwgYwdx4V7RQI/FnAjFxUuXbMMSjuUjkus3kwpMOQqJNYDbgO5UgkK9utfoDFV12s0G7ICZbWSOS0nCseGa6TL9XdYva+Hrhe5PYstcjvgYQgfoKbrh9mDarG42zIJmp76MDCcjp51oUGFGgRkR4jSW208gBzqT0q89eJba/NsKJMt8ojC2ZDZwRy5Gn2z8QsXFkNznvgrg2NKJHRfkvxFM3GXDLc1Kp8Rv79I76UjdQ8azeXDSpWoIBWByxsRTf3Gur1V0+q1IeU/c7m7MeUcqbjJwM+prkriVqMc2q1xo+OTzw7Rf1pdWtDJxqA22Snc12hw5txeDcGKtajtnGT/QVr+qWSJE693Ofn4qa8pH7oVoT7Co8Vt2QoNxmVOOq2AQCTTnZPs5dcKXbw9pH+Wjcn35Cny2WmDa2w3Bjob23VjvH3pymKbZRw99kb7h7e7u6Ao6ignJ+VaPZeEbNaEJDEVK1p/O4AfkOQq/FGKxfktQAYGBsPCiiisAoooqAooooCiiigKKKKAooooCiiig8xSHxjwXJnyQ9aFhsOKy62CAAfGn2g9a1jlYESyfZxBipC7i4XnOZQjYe55mnOHCjQWg3EYQ0gbYQMV3Fe0udoKKKKyCiiigKKKKAooooCiiig//2Q=="/>
          <p:cNvSpPr>
            <a:spLocks noChangeAspect="1" noChangeArrowheads="1"/>
          </p:cNvSpPr>
          <p:nvPr/>
        </p:nvSpPr>
        <p:spPr bwMode="auto">
          <a:xfrm>
            <a:off x="77788" y="-669925"/>
            <a:ext cx="1533525" cy="1400175"/>
          </a:xfrm>
          <a:prstGeom prst="rect">
            <a:avLst/>
          </a:prstGeom>
          <a:noFill/>
        </p:spPr>
        <p:txBody>
          <a:bodyPr vert="horz" wrap="square" lIns="91440" tIns="45720" rIns="91440" bIns="45720" numCol="1" anchor="t" anchorCtr="0" compatLnSpc="1">
            <a:prstTxWarp prst="textNoShape">
              <a:avLst/>
            </a:prstTxWarp>
          </a:bodyPr>
          <a:lstStyle/>
          <a:p>
            <a:endParaRPr lang="en-GB"/>
          </a:p>
        </p:txBody>
      </p:sp>
      <p:pic>
        <p:nvPicPr>
          <p:cNvPr id="8204" name="Picture 12" descr="http://t1.gstatic.com/images?q=tbn:ANd9GcQw2jpttVOK0Yvjt6Ud-yFdpNbW4EUZ-L3w-Q1o_RJQUqWgWb2n"/>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6215074" y="4500570"/>
            <a:ext cx="1353799" cy="1347783"/>
          </a:xfrm>
          <a:prstGeom prst="rect">
            <a:avLst/>
          </a:prstGeom>
          <a:noFill/>
        </p:spPr>
      </p:pic>
      <p:sp>
        <p:nvSpPr>
          <p:cNvPr id="8206" name="AutoShape 14" descr="data:image/jpg;base64,/9j/4AAQSkZJRgABAQAAAQABAAD/2wCEAAkGBg8SDxIQEBIQEw8PFxAQEBUQFA8SEBAUFBYVFRMQEhUXGygeFxkjGRQSIC8gIygpLyw4FR4xNTA2OCYrLCoBCQoKDgwOGA8PGCwkHR8sKSkpLCksLCksLDUpNSksKTAtKSwvLSkqLCkpLyk1LzIsLCwrLDUtKSwsLCkpLCkpLP/AABEIAL4BCgMBIgACEQEDEQH/xAAcAAEAAgMBAQEAAAAAAAAAAAAABAYDBQcCAQj/xAA7EAACAQIFAgUABwYFBQAAAAABAgADEQQFEiExQVEGEyJhcQcyQlKBkcEUYqGx0eEjM2Pw8RUkNHKi/8QAFwEBAQEBAAAAAAAAAAAAAAAAAAIBA//EAB8RAQEBAQABBQEBAAAAAAAAAAABEQIxEiFBUWFxIv/aAAwDAQACEQMRAD8A7jERAREQEREBERAREQEREBERAREQEREBERAREQEREBERAREQE+M4AudgNyTwJTPpH8ejAUlp0gGxlcHyQRdaY4NZx1APA6n2BnHcZjcVWAqYjE1KpZ9hXOICsf8ATCnSgtcA27wO95L4zwGLdqeGxCVHTcr6lYj7yhgNQ9xN3Pzd4ey40sXRYU9NekwrqpapTV0RrsaZFyDYbqDfe1rc9x8L+LKWLU2sHAVwA1wyNulReDYi3IFrwxYIiIaREQEREBERAREQEREBERAREQEREBERAREQEx0sQjX0sG0kqbEGzDlT7iVn6Qc8qUMLpokCvXJpob2KgKWdl/e0iw7Xv0mq+jLNQtH9kdvUhZ6RP26bktz1IOr/AGIF/ifAZ9gIiICaXxN4wwWAp68XWWncHQvNSpboiDc/y35ld8cfS/gMv1UlP7Rixt5VIiyH/Vfhfjc+0/PniLP8VmWKbFYgrcgKAtxTpoPqotybfrczZGWrVnfiY5ljamMVdNEAU11G70kHGu2y33N9+ZIGCRHWjdlqcqS9rtuFCHYcm5732lL8OZq1DEKycn0OPvKdnQ9wQQfwlhp0dVVfr3pA00AvbSGbTYdRp0xRYMqxaI9N1XQ60/KqI3qsVbVvfrYtv7/E3v0eYNkxBq01CUKjPWH3yzgIUv8Ac9Or8dpCyPJajuC6mwG2q2o9h8TpeSZGEANpgsNBrgTJPKLYWnqGkREBERAREQEREBERAREQEREBERAREQEj47HU6NNqtQ2RBdjYmwvbgb9ZIkLNKQamyMAyuCrA8MCLEQObfSPn2HrrQai+so7A+moNIcCx30kbqNwZSP8AqrU3DqzKybrpJB1XuTfbsO3e03ueZBiUcpSAdTw9R9Fh0DWBYn3HPMqD0qi1ClbQHDEFhcUeL6dTCwNt/g99pl/VTm3w6x4Y+lqgyBMeRRqAbVLMadW1r7AEq29+x/hN5V+lDKVDH9oB0HSdKVmJ7stl3Ub3PAtOGUsbQFQBXudTpU0LrTu13AJKmxuVJ234vMaZrjVxdSmaaMhZPQ6ojKoFwEYXGm3W5vz1Mal+gcZ4+y2nhhiWxNLymDFLMNdQqN1VDvf5nC/Gf004/HBqOH/7TDG4IptevUHFmqDgey/mZLxmTrh3D1KYRnJK6iurSd9LW43ubbcbbSleIcEgJamtg53A6MLm6gdD/wAdpsula6nhQN3v3t1PzJ+W5ZWxLinSU/hsqjuT0+ZP8LeFK2MIbdaX2nI57he5na/C/g2nSQKiaV2uftMe7HqZWoxR/Cv0YhKwq1SKhG6qFOgHjUSef7zpFDwsbC8s2DylUHAk9UEzVY0eXZAqb2m7ppYT3aJjSIiAiIgIiICIiAiIgIiICIiAiIgIiICIiAniot9p9Vwb2INtjboexkfHY5aYud2PA6n+0DXZnk6spPBIO/b3nCs3yrEI2jEUyBv5b3BNVEOly4v6Tpb0356zstbEVGvqdiDva/p+Ldpz7xni2fFeSLjyUDUwLr5jtYhr9VG40g7lR04m2OnHq3Jc32+mXK8hwVWi1CmjDTZvMUgIqn1WpgWNjTNmUnb8d4mZacEEejeotcVSt1IctsvmbcUhcWI+tqJPIEq2Yeb5Zp6nFIMKtRFuhuoKU8RYNcegt6N76Se02+Y5nQxOHprcu1EKqV2CFUsDcVRr/wASmfraiA3qIIuBOPp3+Lv+LZ8xAz3OxUNGjiHdwzKlQMpDEaL03DAeluAottyRY7ysp8O4apXSgysyHW6Bzu3ptyNytt/Y3ExZY4qUUXEU6NxVLUajaxUZQCtNGVj6rDZTckjSDuAZcfBlJKuINVCClMeUFKgNTckGoCeVv6fTxvcbGd441bch8MoiqAoVVAChQAFA4AEtVDDBRtGGSyiZprCIiAiIgIiICIiAiIgIiICIiAiIgIiICIiAiJBzXHeWnp+u2y+3c/hAmhxvuNtj7fMi5jitFMkc8D5Ow/37Sv4TEOhJU7t9a+9/c+8h+Jc1qig1TUAVKC9gQgZgrVAv2iFJNvaZqvSmUMS6XKsRfdibbnub9ZjxVfSGqVG4FyW69h/aVbGZhURTWpvUq4U6SfNs6uvAYNsysXC2sBbc9prqVNqwBAqkVKgLaBVYFqnqYHUb7A3LbCwHPM5Xv6XiwZV4i1toqmmL6EQqSXqOethsFPfvtMXivwZRxoBYslamCKVReUvuTbrNphcio09OnVdOGDEG55IA7z7iM2QHSt3b936o/H+l5XMvym2Of4j6Olo07PjXFU2I8mjTDPpvpLC/HPJAlNp4ai9AB2CvS1ioWVBqLbqTc2I6G24/n3HB5M1VmqMN23+LCwEg5t4EoO+t6SO227C97cX6GXZszTjuc9bZv5VByfFUcQhLHUi2Dsg8wIwt9dbepTsdhsQZaMrxlHD4ha1N6JBGmuKWq9VRcghd/WpDkDkgOPiuLgTSJqUVSlWLMpTTZNVxem6i2wIXcfrN1gPES6AtalVQ2BqLxU9J3NFuPMUhai25OsfahLr+BxSVKaujKyOAyMpurKRcMD1FpInMco8RvhmtSKVaT3fQvopVb7mphiAfJqG92osNNySpAM6DleYGtTDtTekW4Spp1gdCwBNviaxNiIgIiICIiAiIgIiICIiAiIgIiICIiAiealQKCSQANyTwJVcbn9R6w8litOnz+/8AI/SBayZUfEObqA9S4K0wQlzYO3Ngfcj+E95n4iIpk1CqJtqI1EkEgW7233lO8R5wwJai6vTQIU0afTX1bLTcfXJTXqXcAH3kddZFSNqmcumla9TDrUqJ5qJpqhtPXk2J2O3sZLqg1Kdqv+VYMS1PSTbe4ubA/AHtOaVFNWsKxqO4q3IDvdlPBDDp1sNum06Jg8MtOjh8MWGuqLsVOrUQup3W/wAWH8pynW3FvGbZk66U8t0pPtVqlSRSVgwFQ6Qd79DxcXt08+H8EmuqV9WHbymQ2qKhqKLE09Z1EWsCeDt7ywEzQmjiKx1anUHhVZlAHbbn8Z0nO1Nra5jTLUyAbXIueLjqLyblfh5QASJq8Bkb6wX1NbjUWa3xeXLCJZQJ08IKGFCjafa9EETNEDnud+FddcVASCCCwFiHtxfsfeTB4XuvEuL4cGelpgQKhg/DZRrgWPtsZZcDhyo3kzSJ9gIiICIiAiIgIiICIiAiIgIiICIiAmDF4xKa6nNh/E+wHWQc1z1KXpHqqdui+7H9JVcRiXqsWdv6AdgOgma2RJzjOmq3F9FJbsbmwAG+pz8SrNmNao7nDVbUaDUlbyqaVmqBwGNQnc2sTba234iRj84I8sUlvSqF6bPa2+k6TTJZb7ht+NtjNYaNNxstJFJ1uzLq0qQFA2Q2XYngKSTbYTj33jpI94qp+0q1UUzUxC+UKNNbsV8ssWrKVNwhe/Ox0gb9MWHU1nSninBxOoUwCjClQpuCwJRQAzM3pAva9r8WmE1qa01xC1PM+qTSR7f4pYr5LUxY2FlHfe/FhLvgcvo0QSi6NQUNqZ2YAcJdidhvsNonO+TWmoeEKaF2eooW6OjqqIytY6w4PoIuQRtcd5Lwf7BSfzEdmcAqpJq1QoP1tO1hc3J+TM9LKqldiz77nSOijsB0m1peFh1nWcSIvTXnPkOyK7H40j8zv/CWDIkut2Aud9uB7THQ8NqOk3GGwgQbSk6zCiO09AT7EBERAREQEREBERAREQEREBERAREQEREBESLj8xp0U11DYdB9pj2UdTAkPUABJIAG5J2AHcys5v4ovdKHHBfqf/X+s1OaZ5Vrm31afRQdvlj1M1uJxlKioeq2kMyoCb2uxsPgdz0mWqkZcVXCU3qvchBqIG5P59bmavNs9R8M3kFWJA8whhppKTuCRyx3Glbk72mLFYmm1Xza1qtH/LpUQj1GXf8A8hkHfsQTa1uZIwOX1TiBXZKaUrEU6bWDUU+9oAsKjGxJvtx8crb17Rc9mvw1AVWQlcUy0wopKqGnsNrGpqGi4vcjv7Te5dlHlBvOqGprs1jcFWt6/UD677C5HAtJzYjoN/5SO+I3svrf/wCV/r8TeeMZa+UMFQoqmhEXywFR2CtVsOPURcncz6lRnb0qT7tufy6Sdl2Qu51Pcn3lmweTIo4E6yY52seR4bSguJuLTzTpgcT3AREQEREBERAREQEREBERAREQEREBERAREQERNBn/AImWjenTs1br92n7t3Pt+cCXnOe06C7+qofqqOfluwlIxmOqVn11Dc8Dso7KOgkWpXZ2LMSzNuSdyTPqmYqPVfFLTW55Oygbs5+6o6mQMNh8QzM7JTRqn2mIapRAsB5fpuPSD15N/YzvSDqNr2tfrbtPhxJP1dh3MnNqtZcDSShTWkrOwW+nUQW3JNiQB355n2pifvGwPAG5PwOsi09TGyC9/tHj8B1m8yrw6WOprknknmVIm1Aw+FqVTYDSvYcn5P6Sz5V4fCgEibTBZWqDiTwtpqWOlhwo2mWIgIiICIiAiIgIiICIiAiIgIiICIiAiIgIiICfLwZT/FHiu16FBtxcVHHTuiHv3PSBn8SeKtF6NA+vh3HCfur3b+UpbVT+e5J5Mwmp2mNsSo9z7Q2JYaeWxY4G5/hIfqY23+B+s2OByV3O97dh+pmY3WBWLHqx7DgfPabXA5K9S2rjt0/vN7lXhkAC4lkw2BVRxNS1WW5Aq8ibulQCjaZAJ9gIiICIiAiIgIiICIiAiIgIiICIiAiIgIiICIiAny8+yveMPEJw9LTTDNXq3CBFLFQOalh2vt7/ABAgeL/FGm+HotZ+Krj7A+4D97uenzxz6rj1Gy7/AB/WeWy7FVSdSlFO9nN2JPVupPzNvl/hUm17n+A/KBp0eo+wBt2X9TNtl+Qu1rj8B/WWvLvCwFrjb4liwmUovQQarmWeGLWuJZMJlSKOJOWmBPUDyqAT1EQEREBERAREQEREBERAREQEREBERAREQEREBERAREQE12PwpfabGLQNDQ8Pre5E2dDL0XoJLiB5VAJ6iICIiAiIgIiICIiAifJ9gIiICIiAiIgIiICIiAiIgIiICIiAiIgf/9k="/>
          <p:cNvSpPr>
            <a:spLocks noChangeAspect="1" noChangeArrowheads="1"/>
          </p:cNvSpPr>
          <p:nvPr/>
        </p:nvSpPr>
        <p:spPr bwMode="auto">
          <a:xfrm>
            <a:off x="77788" y="-868363"/>
            <a:ext cx="2533650" cy="1809751"/>
          </a:xfrm>
          <a:prstGeom prst="rect">
            <a:avLst/>
          </a:prstGeom>
          <a:noFill/>
        </p:spPr>
        <p:txBody>
          <a:bodyPr vert="horz" wrap="square" lIns="91440" tIns="45720" rIns="91440" bIns="45720" numCol="1" anchor="t" anchorCtr="0" compatLnSpc="1">
            <a:prstTxWarp prst="textNoShape">
              <a:avLst/>
            </a:prstTxWarp>
          </a:bodyPr>
          <a:lstStyle/>
          <a:p>
            <a:endParaRPr lang="en-GB"/>
          </a:p>
        </p:txBody>
      </p:sp>
      <p:pic>
        <p:nvPicPr>
          <p:cNvPr id="8208" name="Picture 16" descr="http://kish.in/wp-content/uploads/2010/08/wpid-swords.jpg"/>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2928926" y="4000504"/>
            <a:ext cx="2011561" cy="1438267"/>
          </a:xfrm>
          <a:prstGeom prst="rect">
            <a:avLst/>
          </a:prstGeom>
          <a:noFill/>
        </p:spPr>
      </p:pic>
    </p:spTree>
  </p:cSld>
  <p:clrMapOvr>
    <a:masterClrMapping/>
  </p:clrMapOvr>
  <p:transition>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31640" y="1268760"/>
            <a:ext cx="6552728" cy="3877985"/>
          </a:xfrm>
          <a:prstGeom prst="rect">
            <a:avLst/>
          </a:prstGeom>
        </p:spPr>
        <p:txBody>
          <a:bodyPr wrap="square">
            <a:spAutoFit/>
          </a:bodyPr>
          <a:lstStyle/>
          <a:p>
            <a:r>
              <a:rPr lang="en-GB" sz="2400" b="1" dirty="0" smtClean="0"/>
              <a:t>The 3 Realms is an action, fantasy, adventure game which will appeal to many people. The game will consist of travelling through 3 worlds, to free and save the Queen of these worlds. </a:t>
            </a:r>
          </a:p>
          <a:p>
            <a:endParaRPr lang="en-GB" sz="2400" b="1" dirty="0" smtClean="0"/>
          </a:p>
          <a:p>
            <a:r>
              <a:rPr lang="en-GB" sz="2400" b="1" dirty="0" smtClean="0"/>
              <a:t>Through the game challenges will be given to the player each challenge except one or two will consist of a battle.</a:t>
            </a:r>
          </a:p>
          <a:p>
            <a:endParaRPr lang="en-GB" dirty="0" smtClean="0"/>
          </a:p>
          <a:p>
            <a:endParaRPr lang="en-GB" dirty="0" smtClean="0"/>
          </a:p>
          <a:p>
            <a:endParaRPr lang="en-GB" dirty="0"/>
          </a:p>
        </p:txBody>
      </p:sp>
      <p:pic>
        <p:nvPicPr>
          <p:cNvPr id="2052" name="Picture 4" descr="http://t3.gstatic.com/images?q=tbn:ANd9GcQWpSq6TFWaVJwNUCV_XETS6piMfj13xZwFvSsLaQt6CBtcR1rX"/>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5643570" y="3857628"/>
            <a:ext cx="2295525" cy="200025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44946" y="1556792"/>
            <a:ext cx="6768752" cy="3046988"/>
          </a:xfrm>
          <a:prstGeom prst="rect">
            <a:avLst/>
          </a:prstGeom>
        </p:spPr>
        <p:txBody>
          <a:bodyPr wrap="square">
            <a:spAutoFit/>
          </a:bodyPr>
          <a:lstStyle/>
          <a:p>
            <a:r>
              <a:rPr lang="en-GB" sz="3200" b="1" dirty="0"/>
              <a:t>Every challenge will include completing a battle, and defeating a group of enemies. By doing this in every challenge you will earn more rewards which will help you further </a:t>
            </a:r>
            <a:r>
              <a:rPr lang="en-GB" sz="3200" b="1" dirty="0" smtClean="0"/>
              <a:t>on in the game.</a:t>
            </a:r>
            <a:endParaRPr lang="en-GB" sz="3200" b="1" dirty="0"/>
          </a:p>
        </p:txBody>
      </p:sp>
      <p:pic>
        <p:nvPicPr>
          <p:cNvPr id="1028" name="Picture 4" descr="http://t0.gstatic.com/images?q=tbn:ANd9GcTuawjbkDS5l--GEMuvxNc07K0uiQrCjMcDNsES8E8O_Dmgprnf"/>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5580112" y="4076274"/>
            <a:ext cx="1641722" cy="1511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880389"/>
      </p:ext>
    </p:extLst>
  </p:cSld>
  <p:clrMapOvr>
    <a:masterClrMapping/>
  </p:clrMapOvr>
  <p:transition>
    <p:circl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
          <p:cNvSpPr>
            <a:spLocks noChangeArrowheads="1"/>
          </p:cNvSpPr>
          <p:nvPr/>
        </p:nvSpPr>
        <p:spPr bwMode="auto">
          <a:xfrm>
            <a:off x="1071538" y="1142984"/>
            <a:ext cx="6786610" cy="34778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GB" sz="2200" b="1" i="0" u="sng" strike="noStrike" cap="none" normalizeH="0" baseline="0" dirty="0" smtClean="0">
                <a:ln>
                  <a:noFill/>
                </a:ln>
                <a:solidFill>
                  <a:schemeClr val="tx1"/>
                </a:solidFill>
                <a:effectLst/>
                <a:ea typeface="Calibri" pitchFamily="34" charset="0"/>
                <a:cs typeface="Times New Roman" pitchFamily="18" charset="0"/>
              </a:rPr>
              <a:t>Plot: </a:t>
            </a:r>
            <a:r>
              <a:rPr kumimoji="0" lang="en-GB" sz="2200" b="1" i="0" u="none" strike="noStrike" cap="none" normalizeH="0" baseline="0" dirty="0" smtClean="0">
                <a:ln>
                  <a:noFill/>
                </a:ln>
                <a:solidFill>
                  <a:schemeClr val="tx1"/>
                </a:solidFill>
                <a:effectLst/>
                <a:ea typeface="Calibri" pitchFamily="34" charset="0"/>
                <a:cs typeface="Times New Roman" pitchFamily="18" charset="0"/>
              </a:rPr>
              <a:t>The player must travel through the 3 worlds doing this in the form of the game character. In each world there will be at least one challenge where you must find a certain location and fight enemies that will be waiting there. The reason you must do this is the Queen of the 3 worlds has been taken hostage and you must go and rescue her, as previously (not shown or told in game) a competition was held in case an event like this happened, this was to find out who was the best to rescue the Queen.</a:t>
            </a:r>
            <a:endParaRPr kumimoji="0" lang="en-GB" sz="2200" b="1" i="0" u="none" strike="noStrike" cap="none" normalizeH="0" baseline="0" dirty="0" smtClean="0">
              <a:ln>
                <a:noFill/>
              </a:ln>
              <a:solidFill>
                <a:schemeClr val="tx1"/>
              </a:solidFill>
              <a:effectLst/>
            </a:endParaRPr>
          </a:p>
        </p:txBody>
      </p:sp>
      <p:pic>
        <p:nvPicPr>
          <p:cNvPr id="23555" name="Picture 3" descr="http://t0.gstatic.com/images?q=tbn:ANd9GcRPBWeSfMMhQRbN3PGQBF9v9B-dvpeqh055DxRJBGrkAcCWbtLI"/>
          <p:cNvPicPr>
            <a:picLocks noChangeAspect="1" noChangeArrowheads="1"/>
          </p:cNvPicPr>
          <p:nvPr/>
        </p:nvPicPr>
        <p:blipFill>
          <a:blip r:embed="rId3">
            <a:clrChange>
              <a:clrFrom>
                <a:srgbClr val="020001"/>
              </a:clrFrom>
              <a:clrTo>
                <a:srgbClr val="020001">
                  <a:alpha val="0"/>
                </a:srgbClr>
              </a:clrTo>
            </a:clrChange>
          </a:blip>
          <a:srcRect/>
          <a:stretch>
            <a:fillRect/>
          </a:stretch>
        </p:blipFill>
        <p:spPr bwMode="auto">
          <a:xfrm>
            <a:off x="6143636" y="4357694"/>
            <a:ext cx="1003720" cy="955716"/>
          </a:xfrm>
          <a:prstGeom prst="rect">
            <a:avLst/>
          </a:prstGeom>
          <a:noFill/>
        </p:spPr>
      </p:pic>
      <p:pic>
        <p:nvPicPr>
          <p:cNvPr id="4" name="Picture 3" descr="http://t0.gstatic.com/images?q=tbn:ANd9GcRPBWeSfMMhQRbN3PGQBF9v9B-dvpeqh055DxRJBGrkAcCWbtLI"/>
          <p:cNvPicPr>
            <a:picLocks noChangeAspect="1" noChangeArrowheads="1"/>
          </p:cNvPicPr>
          <p:nvPr/>
        </p:nvPicPr>
        <p:blipFill>
          <a:blip r:embed="rId3">
            <a:clrChange>
              <a:clrFrom>
                <a:srgbClr val="020001"/>
              </a:clrFrom>
              <a:clrTo>
                <a:srgbClr val="020001">
                  <a:alpha val="0"/>
                </a:srgbClr>
              </a:clrTo>
            </a:clrChange>
            <a:duotone>
              <a:prstClr val="black"/>
              <a:srgbClr val="FF0000">
                <a:tint val="45000"/>
                <a:satMod val="400000"/>
              </a:srgbClr>
            </a:duotone>
          </a:blip>
          <a:srcRect/>
          <a:stretch>
            <a:fillRect/>
          </a:stretch>
        </p:blipFill>
        <p:spPr bwMode="auto">
          <a:xfrm>
            <a:off x="5500694" y="4572008"/>
            <a:ext cx="857256" cy="816257"/>
          </a:xfrm>
          <a:prstGeom prst="rect">
            <a:avLst/>
          </a:prstGeom>
          <a:noFill/>
        </p:spPr>
      </p:pic>
      <p:pic>
        <p:nvPicPr>
          <p:cNvPr id="5" name="Picture 3" descr="http://t0.gstatic.com/images?q=tbn:ANd9GcRPBWeSfMMhQRbN3PGQBF9v9B-dvpeqh055DxRJBGrkAcCWbtLI"/>
          <p:cNvPicPr>
            <a:picLocks noChangeAspect="1" noChangeArrowheads="1"/>
          </p:cNvPicPr>
          <p:nvPr/>
        </p:nvPicPr>
        <p:blipFill>
          <a:blip r:embed="rId3">
            <a:clrChange>
              <a:clrFrom>
                <a:srgbClr val="020001"/>
              </a:clrFrom>
              <a:clrTo>
                <a:srgbClr val="020001">
                  <a:alpha val="0"/>
                </a:srgbClr>
              </a:clrTo>
            </a:clrChange>
            <a:duotone>
              <a:prstClr val="black"/>
              <a:srgbClr val="FFC000">
                <a:tint val="45000"/>
                <a:satMod val="400000"/>
              </a:srgbClr>
            </a:duotone>
          </a:blip>
          <a:srcRect/>
          <a:stretch>
            <a:fillRect/>
          </a:stretch>
        </p:blipFill>
        <p:spPr bwMode="auto">
          <a:xfrm>
            <a:off x="6357950" y="4929198"/>
            <a:ext cx="785818" cy="748235"/>
          </a:xfrm>
          <a:prstGeom prst="rect">
            <a:avLst/>
          </a:prstGeom>
          <a:noFill/>
        </p:spPr>
      </p:pic>
    </p:spTree>
  </p:cSld>
  <p:clrMapOvr>
    <a:masterClrMapping/>
  </p:clrMapOvr>
  <p:transition>
    <p:strips dir="l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65336" y="1124744"/>
            <a:ext cx="7150522" cy="3631763"/>
          </a:xfrm>
          <a:prstGeom prst="rect">
            <a:avLst/>
          </a:prstGeom>
        </p:spPr>
        <p:txBody>
          <a:bodyPr wrap="square">
            <a:spAutoFit/>
          </a:bodyPr>
          <a:lstStyle/>
          <a:p>
            <a:pPr lvl="0"/>
            <a:r>
              <a:rPr lang="en-GB" sz="2300" b="1" dirty="0"/>
              <a:t>The point of view is like other fighting games, showing detailed surroundings and the player</a:t>
            </a:r>
            <a:r>
              <a:rPr lang="en-GB" sz="2300" b="1" dirty="0" smtClean="0"/>
              <a:t>.</a:t>
            </a:r>
          </a:p>
          <a:p>
            <a:pPr lvl="0"/>
            <a:endParaRPr lang="en-GB" sz="2300" b="1" dirty="0"/>
          </a:p>
          <a:p>
            <a:pPr lvl="0"/>
            <a:r>
              <a:rPr lang="en-GB" sz="2300" b="1" dirty="0"/>
              <a:t>You can pick a male or female character, this gives you more option than is some other games, having the choice will appeal </a:t>
            </a:r>
            <a:r>
              <a:rPr lang="en-GB" sz="2300" b="1" dirty="0" smtClean="0"/>
              <a:t>more to </a:t>
            </a:r>
            <a:r>
              <a:rPr lang="en-GB" sz="2300" b="1" dirty="0"/>
              <a:t>both males and females</a:t>
            </a:r>
            <a:r>
              <a:rPr lang="en-GB" sz="2300" b="1" dirty="0" smtClean="0"/>
              <a:t>.</a:t>
            </a:r>
          </a:p>
          <a:p>
            <a:pPr lvl="0"/>
            <a:endParaRPr lang="en-GB" sz="2300" b="1" dirty="0"/>
          </a:p>
          <a:p>
            <a:pPr lvl="0"/>
            <a:r>
              <a:rPr lang="en-GB" sz="2300" b="1" dirty="0"/>
              <a:t>The surroundings will include, detailed castle ruins, dirt/rubble paths and old style log huts used as housing. </a:t>
            </a:r>
          </a:p>
        </p:txBody>
      </p:sp>
      <p:pic>
        <p:nvPicPr>
          <p:cNvPr id="3074" name="Picture 2" descr="http://t2.gstatic.com/images?q=tbn:ANd9GcRFBrH9nJ4TFjN8An-Btj6qU9kieEui9uYvjDfPrP4TkYP-nV5cGZ7VshP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4168" y="4365103"/>
            <a:ext cx="2016224" cy="134622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blinds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ChangeArrowheads="1"/>
          </p:cNvSpPr>
          <p:nvPr/>
        </p:nvSpPr>
        <p:spPr bwMode="auto">
          <a:xfrm>
            <a:off x="1428728" y="1071546"/>
            <a:ext cx="5429288" cy="44935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2800" b="1" i="0" u="sng" strike="noStrike" cap="none" normalizeH="0" baseline="0" dirty="0" smtClean="0">
                <a:ln>
                  <a:noFill/>
                </a:ln>
                <a:solidFill>
                  <a:schemeClr val="tx1"/>
                </a:solidFill>
                <a:effectLst/>
                <a:ea typeface="Adobe Myungjo Std M" pitchFamily="18" charset="-128"/>
                <a:cs typeface="Times New Roman" pitchFamily="18" charset="0"/>
              </a:rPr>
              <a:t>Feature Set</a:t>
            </a:r>
            <a:endParaRPr kumimoji="0" lang="en-GB" sz="105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2000" b="1" i="0" u="sng" strike="noStrike" cap="none" normalizeH="0" baseline="0" dirty="0" smtClean="0">
                <a:ln>
                  <a:noFill/>
                </a:ln>
                <a:solidFill>
                  <a:schemeClr val="tx1"/>
                </a:solidFill>
                <a:effectLst/>
                <a:ea typeface="Adobe Myungjo Std M" pitchFamily="18" charset="-128"/>
                <a:cs typeface="Times New Roman" pitchFamily="18" charset="0"/>
              </a:rPr>
              <a:t>General Features </a:t>
            </a:r>
            <a:endParaRPr kumimoji="0" lang="en-GB" sz="1050" b="0" i="0" u="sng"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b="0" i="0" u="none" strike="noStrike" cap="none" normalizeH="0" baseline="0" dirty="0" smtClean="0">
                <a:ln>
                  <a:noFill/>
                </a:ln>
                <a:solidFill>
                  <a:schemeClr val="tx1"/>
                </a:solidFill>
                <a:effectLst/>
                <a:ea typeface="Adobe Myungjo Std M" pitchFamily="18" charset="-128"/>
                <a:cs typeface="Times New Roman" pitchFamily="18" charset="0"/>
              </a:rPr>
              <a:t>3D Graphics</a:t>
            </a:r>
            <a:endParaRPr kumimoji="0" lang="en-GB" sz="105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b="0" i="0" u="none" strike="noStrike" cap="none" normalizeH="0" baseline="0" dirty="0" smtClean="0">
                <a:ln>
                  <a:noFill/>
                </a:ln>
                <a:solidFill>
                  <a:schemeClr val="tx1"/>
                </a:solidFill>
                <a:effectLst/>
                <a:ea typeface="Adobe Myungjo Std M" pitchFamily="18" charset="-128"/>
                <a:cs typeface="Times New Roman" pitchFamily="18" charset="0"/>
              </a:rPr>
              <a:t>Cartoon art</a:t>
            </a:r>
            <a:endParaRPr kumimoji="0" lang="en-GB" sz="105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b="0" i="0" u="none" strike="noStrike" cap="none" normalizeH="0" baseline="0" dirty="0" smtClean="0">
                <a:ln>
                  <a:noFill/>
                </a:ln>
                <a:solidFill>
                  <a:schemeClr val="tx1"/>
                </a:solidFill>
                <a:effectLst/>
                <a:ea typeface="Adobe Myungjo Std M" pitchFamily="18" charset="-128"/>
                <a:cs typeface="Times New Roman" pitchFamily="18" charset="0"/>
              </a:rPr>
              <a:t>Pre recorded music </a:t>
            </a:r>
            <a:endParaRPr kumimoji="0" lang="en-GB" sz="105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2000" b="1" i="0" u="sng" strike="noStrike" cap="none" normalizeH="0" baseline="0" dirty="0" smtClean="0">
                <a:ln>
                  <a:noFill/>
                </a:ln>
                <a:solidFill>
                  <a:schemeClr val="tx1"/>
                </a:solidFill>
                <a:effectLst/>
                <a:ea typeface="Adobe Myungjo Std M" pitchFamily="18" charset="-128"/>
                <a:cs typeface="Times New Roman" pitchFamily="18" charset="0"/>
              </a:rPr>
              <a:t>Visual Style </a:t>
            </a:r>
            <a:endParaRPr kumimoji="0" lang="en-GB" sz="1050" b="0" i="0" u="sng"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b="0" i="0" u="none" strike="noStrike" cap="none" normalizeH="0" baseline="0" dirty="0" smtClean="0">
                <a:ln>
                  <a:noFill/>
                </a:ln>
                <a:solidFill>
                  <a:schemeClr val="tx1"/>
                </a:solidFill>
                <a:effectLst/>
                <a:ea typeface="Adobe Myungjo Std M" pitchFamily="18" charset="-128"/>
                <a:cs typeface="Times New Roman" pitchFamily="18" charset="0"/>
              </a:rPr>
              <a:t>Realistic game characters</a:t>
            </a:r>
            <a:endParaRPr kumimoji="0" lang="en-GB" sz="105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b="0" i="0" u="none" strike="noStrike" cap="none" normalizeH="0" baseline="0" dirty="0" smtClean="0">
                <a:ln>
                  <a:noFill/>
                </a:ln>
                <a:solidFill>
                  <a:schemeClr val="tx1"/>
                </a:solidFill>
                <a:effectLst/>
                <a:ea typeface="Adobe Myungjo Std M" pitchFamily="18" charset="-128"/>
                <a:cs typeface="Times New Roman" pitchFamily="18" charset="0"/>
              </a:rPr>
              <a:t>Realistic/ some fantasy based buildings</a:t>
            </a:r>
            <a:endParaRPr kumimoji="0" lang="en-GB" sz="105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b="0" i="0" u="none" strike="noStrike" cap="none" normalizeH="0" baseline="0" dirty="0" smtClean="0">
                <a:ln>
                  <a:noFill/>
                </a:ln>
                <a:solidFill>
                  <a:schemeClr val="tx1"/>
                </a:solidFill>
                <a:effectLst/>
                <a:ea typeface="Adobe Myungjo Std M" pitchFamily="18" charset="-128"/>
                <a:cs typeface="Times New Roman" pitchFamily="18" charset="0"/>
              </a:rPr>
              <a:t>3</a:t>
            </a:r>
            <a:r>
              <a:rPr kumimoji="0" lang="en-GB" b="0" i="0" u="none" strike="noStrike" cap="none" normalizeH="0" baseline="30000" dirty="0" smtClean="0">
                <a:ln>
                  <a:noFill/>
                </a:ln>
                <a:solidFill>
                  <a:schemeClr val="tx1"/>
                </a:solidFill>
                <a:effectLst/>
                <a:ea typeface="Adobe Myungjo Std M" pitchFamily="18" charset="-128"/>
                <a:cs typeface="Times New Roman" pitchFamily="18" charset="0"/>
              </a:rPr>
              <a:t>rd</a:t>
            </a:r>
            <a:r>
              <a:rPr kumimoji="0" lang="en-GB" b="0" i="0" u="none" strike="noStrike" cap="none" normalizeH="0" baseline="0" dirty="0" smtClean="0">
                <a:ln>
                  <a:noFill/>
                </a:ln>
                <a:solidFill>
                  <a:schemeClr val="tx1"/>
                </a:solidFill>
                <a:effectLst/>
                <a:ea typeface="Adobe Myungjo Std M" pitchFamily="18" charset="-128"/>
                <a:cs typeface="Times New Roman" pitchFamily="18" charset="0"/>
              </a:rPr>
              <a:t> person perspective</a:t>
            </a:r>
            <a:endParaRPr kumimoji="0" lang="en-GB" sz="105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b="0" i="0" u="none" strike="noStrike" cap="none" normalizeH="0" baseline="0" dirty="0" smtClean="0">
                <a:ln>
                  <a:noFill/>
                </a:ln>
                <a:solidFill>
                  <a:schemeClr val="tx1"/>
                </a:solidFill>
                <a:effectLst/>
                <a:ea typeface="Adobe Myungjo Std M" pitchFamily="18" charset="-128"/>
                <a:cs typeface="Times New Roman" pitchFamily="18" charset="0"/>
              </a:rPr>
              <a:t>Full motion video </a:t>
            </a:r>
            <a:endParaRPr kumimoji="0" lang="en-GB" sz="105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2000" b="1" i="0" u="sng" strike="noStrike" cap="none" normalizeH="0" baseline="0" dirty="0" smtClean="0">
                <a:ln>
                  <a:noFill/>
                </a:ln>
                <a:solidFill>
                  <a:schemeClr val="tx1"/>
                </a:solidFill>
                <a:effectLst/>
                <a:ea typeface="Adobe Myungjo Std M" pitchFamily="18" charset="-128"/>
                <a:cs typeface="Times New Roman" pitchFamily="18" charset="0"/>
              </a:rPr>
              <a:t>Game play </a:t>
            </a:r>
            <a:endParaRPr kumimoji="0" lang="en-GB" sz="1050" b="0" i="0" u="sng"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b="0" i="0" u="none" strike="noStrike" cap="none" normalizeH="0" baseline="0" dirty="0" smtClean="0">
                <a:ln>
                  <a:noFill/>
                </a:ln>
                <a:solidFill>
                  <a:schemeClr val="tx1"/>
                </a:solidFill>
                <a:effectLst/>
                <a:ea typeface="Adobe Myungjo Std M" pitchFamily="18" charset="-128"/>
                <a:cs typeface="Times New Roman" pitchFamily="18" charset="0"/>
              </a:rPr>
              <a:t>Different Narrative</a:t>
            </a:r>
            <a:endParaRPr kumimoji="0" lang="en-GB" sz="105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b="0" i="0" u="none" strike="noStrike" cap="none" normalizeH="0" baseline="0" dirty="0" smtClean="0">
                <a:ln>
                  <a:noFill/>
                </a:ln>
                <a:solidFill>
                  <a:schemeClr val="tx1"/>
                </a:solidFill>
                <a:effectLst/>
                <a:ea typeface="Adobe Myungjo Std M" pitchFamily="18" charset="-128"/>
                <a:cs typeface="Times New Roman" pitchFamily="18" charset="0"/>
              </a:rPr>
              <a:t>One main goal </a:t>
            </a:r>
            <a:endParaRPr kumimoji="0" lang="en-GB" sz="105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b="0" i="0" u="none" strike="noStrike" cap="none" normalizeH="0" baseline="0" dirty="0" smtClean="0">
                <a:ln>
                  <a:noFill/>
                </a:ln>
                <a:solidFill>
                  <a:schemeClr val="tx1"/>
                </a:solidFill>
                <a:effectLst/>
                <a:ea typeface="Adobe Myungjo Std M" pitchFamily="18" charset="-128"/>
                <a:cs typeface="Times New Roman" pitchFamily="18" charset="0"/>
              </a:rPr>
              <a:t>Many challenges </a:t>
            </a:r>
            <a:endParaRPr kumimoji="0" lang="en-GB" sz="105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b="0" i="0" u="none" strike="noStrike" cap="none" normalizeH="0" baseline="0" dirty="0" smtClean="0">
                <a:ln>
                  <a:noFill/>
                </a:ln>
                <a:solidFill>
                  <a:schemeClr val="tx1"/>
                </a:solidFill>
                <a:effectLst/>
                <a:ea typeface="Adobe Myungjo Std M" pitchFamily="18" charset="-128"/>
                <a:cs typeface="Times New Roman" pitchFamily="18" charset="0"/>
              </a:rPr>
              <a:t>All the battles must be won  </a:t>
            </a:r>
            <a:endParaRPr kumimoji="0" lang="en-GB" sz="2800" b="0" i="0" u="none" strike="noStrike" cap="none" normalizeH="0" baseline="0" dirty="0" smtClean="0">
              <a:ln>
                <a:noFill/>
              </a:ln>
              <a:solidFill>
                <a:schemeClr val="tx1"/>
              </a:solidFill>
              <a:effectLst/>
            </a:endParaRPr>
          </a:p>
        </p:txBody>
      </p:sp>
      <p:pic>
        <p:nvPicPr>
          <p:cNvPr id="4098" name="Picture 2" descr="C:\Documents and Settings\05jblackwood\Local Settings\Temporary Internet Files\Content.IE5\WL6DSFIB\MC900048331[1].wmf"/>
          <p:cNvPicPr>
            <a:picLocks noChangeAspect="1" noChangeArrowheads="1"/>
          </p:cNvPicPr>
          <p:nvPr/>
        </p:nvPicPr>
        <p:blipFill>
          <a:blip r:embed="rId3"/>
          <a:srcRect/>
          <a:stretch>
            <a:fillRect/>
          </a:stretch>
        </p:blipFill>
        <p:spPr bwMode="auto">
          <a:xfrm>
            <a:off x="6429388" y="1071546"/>
            <a:ext cx="1357322" cy="1684141"/>
          </a:xfrm>
          <a:prstGeom prst="rect">
            <a:avLst/>
          </a:prstGeom>
          <a:noFill/>
        </p:spPr>
      </p:pic>
    </p:spTree>
    <p:extLst>
      <p:ext uri="{BB962C8B-B14F-4D97-AF65-F5344CB8AC3E}">
        <p14:creationId xmlns:p14="http://schemas.microsoft.com/office/powerpoint/2010/main" val="143794221"/>
      </p:ext>
    </p:extLst>
  </p:cSld>
  <p:clrMapOvr>
    <a:masterClrMapping/>
  </p:clrMapOvr>
  <p:transition>
    <p:comb/>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000100" y="1000108"/>
            <a:ext cx="7072362" cy="16312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GB" sz="2000" b="1" i="0" u="sng" strike="noStrike" cap="none" normalizeH="0" baseline="0" dirty="0" smtClean="0">
                <a:ln>
                  <a:noFill/>
                </a:ln>
                <a:solidFill>
                  <a:schemeClr val="tx1"/>
                </a:solidFill>
                <a:effectLst/>
                <a:ea typeface="Calibri" pitchFamily="34" charset="0"/>
                <a:cs typeface="Times New Roman" pitchFamily="18" charset="0"/>
              </a:rPr>
              <a:t>My</a:t>
            </a:r>
            <a:r>
              <a:rPr kumimoji="0" lang="en-GB" sz="2000" b="1" i="0" u="sng" strike="noStrike" cap="none" normalizeH="0" dirty="0" smtClean="0">
                <a:ln>
                  <a:noFill/>
                </a:ln>
                <a:solidFill>
                  <a:schemeClr val="tx1"/>
                </a:solidFill>
                <a:effectLst/>
                <a:ea typeface="Calibri" pitchFamily="34" charset="0"/>
                <a:cs typeface="Times New Roman" pitchFamily="18" charset="0"/>
              </a:rPr>
              <a:t> </a:t>
            </a:r>
            <a:r>
              <a:rPr kumimoji="0" lang="en-GB" sz="2000" b="1" i="0" u="sng" strike="noStrike" cap="none" normalizeH="0" baseline="0" dirty="0" smtClean="0">
                <a:ln>
                  <a:noFill/>
                </a:ln>
                <a:solidFill>
                  <a:schemeClr val="tx1"/>
                </a:solidFill>
                <a:effectLst/>
                <a:ea typeface="Calibri" pitchFamily="34" charset="0"/>
                <a:cs typeface="Times New Roman" pitchFamily="18" charset="0"/>
              </a:rPr>
              <a:t>Target Customer </a:t>
            </a:r>
            <a:endParaRPr kumimoji="0" lang="en-GB" sz="2000" b="1" i="0" u="sng" strike="noStrike" cap="none" normalizeH="0" baseline="0" dirty="0" smtClean="0">
              <a:ln>
                <a:noFill/>
              </a:ln>
              <a:solidFill>
                <a:schemeClr val="tx1"/>
              </a:solidFill>
              <a:effectLst/>
            </a:endParaRPr>
          </a:p>
          <a:p>
            <a:r>
              <a:rPr kumimoji="0" lang="en-GB" sz="2000" b="1" i="0" u="none" strike="noStrike" cap="none" normalizeH="0" baseline="0" dirty="0" smtClean="0">
                <a:ln>
                  <a:noFill/>
                </a:ln>
                <a:solidFill>
                  <a:schemeClr val="tx1"/>
                </a:solidFill>
                <a:effectLst/>
                <a:ea typeface="Calibri" pitchFamily="34" charset="0"/>
                <a:cs typeface="Times New Roman" pitchFamily="18" charset="0"/>
              </a:rPr>
              <a:t>Action Adventure game players looking for something new and different, it will appeal to males and females between the age of 12-18</a:t>
            </a:r>
          </a:p>
          <a:p>
            <a:endParaRPr lang="en-GB" sz="2000" b="1" dirty="0" smtClean="0">
              <a:cs typeface="Times New Roman" pitchFamily="18" charset="0"/>
            </a:endParaRPr>
          </a:p>
        </p:txBody>
      </p:sp>
      <p:graphicFrame>
        <p:nvGraphicFramePr>
          <p:cNvPr id="6" name="Chart 5"/>
          <p:cNvGraphicFramePr/>
          <p:nvPr/>
        </p:nvGraphicFramePr>
        <p:xfrm>
          <a:off x="4286248" y="2500306"/>
          <a:ext cx="4071966" cy="3071834"/>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857224" y="2357430"/>
            <a:ext cx="3500462" cy="3139321"/>
          </a:xfrm>
          <a:prstGeom prst="rect">
            <a:avLst/>
          </a:prstGeom>
          <a:noFill/>
        </p:spPr>
        <p:txBody>
          <a:bodyPr wrap="square" rtlCol="0">
            <a:spAutoFit/>
          </a:bodyPr>
          <a:lstStyle/>
          <a:p>
            <a:r>
              <a:rPr lang="en-GB" b="1" dirty="0" smtClean="0"/>
              <a:t>To help me find out more about what my target audience liked, I created a questionnaire here is a </a:t>
            </a:r>
            <a:r>
              <a:rPr lang="en-GB" b="1" u="sng" dirty="0" smtClean="0"/>
              <a:t>result.</a:t>
            </a:r>
          </a:p>
          <a:p>
            <a:r>
              <a:rPr lang="en-GB" b="1" dirty="0" smtClean="0"/>
              <a:t>This provided me with audience demographics on males prefer action fantasy, adventure games more than females. This information will help me in the creating and making of the game as to know what people prefer.</a:t>
            </a:r>
            <a:endParaRPr lang="en-GB" b="1" dirty="0"/>
          </a:p>
        </p:txBody>
      </p:sp>
      <p:cxnSp>
        <p:nvCxnSpPr>
          <p:cNvPr id="9" name="Straight Arrow Connector 8"/>
          <p:cNvCxnSpPr/>
          <p:nvPr/>
        </p:nvCxnSpPr>
        <p:spPr>
          <a:xfrm flipV="1">
            <a:off x="2000232" y="3357562"/>
            <a:ext cx="2071702" cy="7143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randomBa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a:blip r:embed="rId3">
            <a:clrChange>
              <a:clrFrom>
                <a:srgbClr val="FFFFFF"/>
              </a:clrFrom>
              <a:clrTo>
                <a:srgbClr val="FFFFFF">
                  <a:alpha val="0"/>
                </a:srgbClr>
              </a:clrTo>
            </a:clrChange>
          </a:blip>
          <a:srcRect l="32388" t="23750" r="50005" b="19583"/>
          <a:stretch>
            <a:fillRect/>
          </a:stretch>
        </p:blipFill>
        <p:spPr bwMode="auto">
          <a:xfrm>
            <a:off x="5973975" y="1127111"/>
            <a:ext cx="2001649" cy="3309091"/>
          </a:xfrm>
          <a:prstGeom prst="rect">
            <a:avLst/>
          </a:prstGeom>
          <a:noFill/>
          <a:ln w="9525">
            <a:noFill/>
            <a:miter lim="800000"/>
            <a:headEnd/>
            <a:tailEnd/>
          </a:ln>
        </p:spPr>
      </p:pic>
      <p:pic>
        <p:nvPicPr>
          <p:cNvPr id="5" name="Picture 4"/>
          <p:cNvPicPr/>
          <p:nvPr/>
        </p:nvPicPr>
        <p:blipFill>
          <a:blip r:embed="rId4"/>
          <a:srcRect l="18252" t="30562" r="37165" b="26406"/>
          <a:stretch>
            <a:fillRect/>
          </a:stretch>
        </p:blipFill>
        <p:spPr bwMode="auto">
          <a:xfrm>
            <a:off x="1000100" y="1142984"/>
            <a:ext cx="4608512" cy="2880320"/>
          </a:xfrm>
          <a:prstGeom prst="rect">
            <a:avLst/>
          </a:prstGeom>
          <a:ln>
            <a:noFill/>
          </a:ln>
          <a:effectLst>
            <a:softEdge rad="112500"/>
          </a:effectLst>
        </p:spPr>
      </p:pic>
      <p:sp>
        <p:nvSpPr>
          <p:cNvPr id="6" name="TextBox 5"/>
          <p:cNvSpPr txBox="1"/>
          <p:nvPr/>
        </p:nvSpPr>
        <p:spPr>
          <a:xfrm>
            <a:off x="940804" y="4232886"/>
            <a:ext cx="4392488" cy="1200329"/>
          </a:xfrm>
          <a:prstGeom prst="rect">
            <a:avLst/>
          </a:prstGeom>
          <a:noFill/>
        </p:spPr>
        <p:txBody>
          <a:bodyPr wrap="square" rtlCol="0">
            <a:spAutoFit/>
          </a:bodyPr>
          <a:lstStyle/>
          <a:p>
            <a:r>
              <a:rPr lang="en-GB" sz="2400" b="1" dirty="0" smtClean="0"/>
              <a:t>This image is to show a rough idea of the landscape and terrain in the game. </a:t>
            </a:r>
            <a:endParaRPr lang="en-GB" sz="2400" b="1" dirty="0"/>
          </a:p>
        </p:txBody>
      </p:sp>
      <p:sp>
        <p:nvSpPr>
          <p:cNvPr id="7" name="TextBox 6"/>
          <p:cNvSpPr txBox="1"/>
          <p:nvPr/>
        </p:nvSpPr>
        <p:spPr>
          <a:xfrm>
            <a:off x="5604802" y="4365104"/>
            <a:ext cx="2875112" cy="1323439"/>
          </a:xfrm>
          <a:prstGeom prst="rect">
            <a:avLst/>
          </a:prstGeom>
          <a:noFill/>
        </p:spPr>
        <p:txBody>
          <a:bodyPr wrap="square" rtlCol="0">
            <a:spAutoFit/>
          </a:bodyPr>
          <a:lstStyle/>
          <a:p>
            <a:r>
              <a:rPr lang="en-GB" sz="2000" b="1" dirty="0" smtClean="0"/>
              <a:t>This image is of a weapon which will be available in the game to the player.</a:t>
            </a:r>
            <a:endParaRPr lang="en-GB" sz="2000" b="1" dirty="0"/>
          </a:p>
        </p:txBody>
      </p:sp>
    </p:spTree>
  </p:cSld>
  <p:clrMapOvr>
    <a:masterClrMapping/>
  </p:clrMapOvr>
  <p:transition>
    <p:split/>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uture">
  <a:themeElements>
    <a:clrScheme name="Couture">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Black 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70000"/>
              </a:schemeClr>
            </a:gs>
            <a:gs pos="100000">
              <a:schemeClr val="phClr">
                <a:shade val="80000"/>
              </a:schemeClr>
            </a:gs>
          </a:gsLst>
          <a:path path="circle">
            <a:fillToRect l="50000" t="100000" r="100000" b="100000"/>
          </a:path>
        </a:gradFill>
        <a:blipFill rotWithShape="1">
          <a:blip xmlns:r="http://schemas.openxmlformats.org/officeDocument/2006/relationships" r:embed="rId1">
            <a:duotone>
              <a:schemeClr val="phClr">
                <a:shade val="30000"/>
                <a:satMod val="200000"/>
              </a:schemeClr>
              <a:schemeClr val="phClr">
                <a:tint val="2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1755</Words>
  <Application>Microsoft Office PowerPoint</Application>
  <PresentationFormat>On-screen Show (4:3)</PresentationFormat>
  <Paragraphs>79</Paragraphs>
  <Slides>15</Slides>
  <Notes>15</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Couture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Morton School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05jblackwood</dc:creator>
  <cp:lastModifiedBy>Any Authorised User</cp:lastModifiedBy>
  <cp:revision>40</cp:revision>
  <dcterms:created xsi:type="dcterms:W3CDTF">2010-12-13T14:11:48Z</dcterms:created>
  <dcterms:modified xsi:type="dcterms:W3CDTF">2012-11-21T08:11:59Z</dcterms:modified>
</cp:coreProperties>
</file>